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64" r:id="rId4"/>
    <p:sldId id="257" r:id="rId5"/>
    <p:sldId id="263" r:id="rId6"/>
    <p:sldId id="258" r:id="rId7"/>
    <p:sldId id="271" r:id="rId8"/>
    <p:sldId id="272" r:id="rId9"/>
    <p:sldId id="259" r:id="rId10"/>
    <p:sldId id="260" r:id="rId11"/>
    <p:sldId id="261" r:id="rId12"/>
    <p:sldId id="262" r:id="rId13"/>
    <p:sldId id="265" r:id="rId14"/>
    <p:sldId id="266" r:id="rId15"/>
    <p:sldId id="269" r:id="rId16"/>
    <p:sldId id="273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5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54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9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06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8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5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5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3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9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8BC6-3AA4-4392-9EE3-DACE1034D7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A0FCC9-14B0-4B9F-B75D-28EB248E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Abacus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3: Teaching </a:t>
            </a:r>
            <a:r>
              <a:rPr lang="en-US" dirty="0" smtClean="0"/>
              <a:t>Sequence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&amp; Subtract using Big Friends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041" y="1966843"/>
            <a:ext cx="7162800" cy="4081272"/>
          </a:xfrm>
        </p:spPr>
        <p:txBody>
          <a:bodyPr>
            <a:normAutofit/>
          </a:bodyPr>
          <a:lstStyle/>
          <a:p>
            <a:r>
              <a:rPr lang="en-US" dirty="0" smtClean="0"/>
              <a:t>While doing worksheet, student should say out loud the chant: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8</a:t>
            </a:r>
          </a:p>
          <a:p>
            <a:pPr lvl="2"/>
            <a:r>
              <a:rPr lang="en-US" dirty="0" smtClean="0"/>
              <a:t>+9</a:t>
            </a:r>
          </a:p>
          <a:p>
            <a:pPr lvl="2"/>
            <a:r>
              <a:rPr lang="en-US" dirty="0" smtClean="0"/>
              <a:t>-1+10</a:t>
            </a:r>
            <a:endParaRPr lang="en-US" dirty="0"/>
          </a:p>
          <a:p>
            <a:pPr lvl="2"/>
            <a:r>
              <a:rPr lang="en-US" dirty="0" smtClean="0"/>
              <a:t>answer: 17</a:t>
            </a:r>
          </a:p>
          <a:p>
            <a:r>
              <a:rPr lang="en-US" dirty="0" smtClean="0"/>
              <a:t>If this is done regularly, the fingers will automatically do -1+10 when the mouth says (and the brain thinks) +9</a:t>
            </a:r>
          </a:p>
          <a:p>
            <a:r>
              <a:rPr lang="en-US" dirty="0" smtClean="0"/>
              <a:t>Whole class does a few lines in unison out loud. </a:t>
            </a:r>
          </a:p>
          <a:p>
            <a:r>
              <a:rPr lang="en-US" dirty="0" smtClean="0"/>
              <a:t>Then each can work on his/her own.</a:t>
            </a:r>
            <a:endParaRPr lang="en-US" dirty="0"/>
          </a:p>
        </p:txBody>
      </p:sp>
      <p:pic>
        <p:nvPicPr>
          <p:cNvPr id="8194" name="Picture 2" descr="http://craftcouncil.org/sites/default/files/styles/content-image-large/public/CON1.jpg?itok=C66yuk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45856"/>
            <a:ext cx="2133600" cy="15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Little Friends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sz="2800" dirty="0"/>
              <a:t>Put poster on wall</a:t>
            </a:r>
          </a:p>
          <a:p>
            <a:r>
              <a:rPr lang="en-US" sz="2800" dirty="0"/>
              <a:t>Teach as a </a:t>
            </a:r>
            <a:r>
              <a:rPr lang="en-US" sz="2800" dirty="0" smtClean="0"/>
              <a:t>rap</a:t>
            </a:r>
            <a:endParaRPr lang="en-US" sz="2800" dirty="0"/>
          </a:p>
          <a:p>
            <a:r>
              <a:rPr lang="en-US" sz="2800" dirty="0"/>
              <a:t>Use fingers and clapping </a:t>
            </a:r>
          </a:p>
          <a:p>
            <a:r>
              <a:rPr lang="en-US" sz="2800" dirty="0"/>
              <a:t>Practice daily as a class</a:t>
            </a:r>
          </a:p>
          <a:p>
            <a:endParaRPr lang="en-US" dirty="0"/>
          </a:p>
        </p:txBody>
      </p:sp>
      <p:pic>
        <p:nvPicPr>
          <p:cNvPr id="4" name="Picture 2" descr="http://www.donateacar.com/blog/wp-content/uploads/2012/07/five-cute-kitt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44309"/>
            <a:ext cx="3656304" cy="27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25" y="2474428"/>
            <a:ext cx="4605255" cy="29068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&amp; Subtract Using Little Friends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827" y="1904371"/>
            <a:ext cx="5331373" cy="4767072"/>
          </a:xfrm>
        </p:spPr>
        <p:txBody>
          <a:bodyPr>
            <a:normAutofit/>
          </a:bodyPr>
          <a:lstStyle/>
          <a:p>
            <a:r>
              <a:rPr lang="en-US" dirty="0"/>
              <a:t>While doing worksheet, student should say out loud the chant: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3</a:t>
            </a:r>
          </a:p>
          <a:p>
            <a:pPr lvl="2"/>
            <a:r>
              <a:rPr lang="en-US" dirty="0" smtClean="0"/>
              <a:t>+4</a:t>
            </a:r>
            <a:endParaRPr lang="en-US" dirty="0"/>
          </a:p>
          <a:p>
            <a:pPr lvl="2"/>
            <a:r>
              <a:rPr lang="en-US" dirty="0" smtClean="0"/>
              <a:t>-1+5</a:t>
            </a:r>
            <a:endParaRPr lang="en-US" dirty="0"/>
          </a:p>
          <a:p>
            <a:pPr lvl="2"/>
            <a:r>
              <a:rPr lang="en-US" dirty="0"/>
              <a:t>answer: </a:t>
            </a:r>
            <a:r>
              <a:rPr lang="en-US" dirty="0" smtClean="0"/>
              <a:t>7</a:t>
            </a:r>
            <a:endParaRPr lang="en-US" dirty="0"/>
          </a:p>
          <a:p>
            <a:r>
              <a:rPr lang="en-US" dirty="0" smtClean="0"/>
              <a:t>Let fingers memorize movements</a:t>
            </a:r>
            <a:endParaRPr lang="en-US" dirty="0"/>
          </a:p>
          <a:p>
            <a:r>
              <a:rPr lang="en-US" dirty="0"/>
              <a:t>Whole class does a few lines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unison </a:t>
            </a:r>
            <a:r>
              <a:rPr lang="en-US" dirty="0"/>
              <a:t>out loud. </a:t>
            </a:r>
          </a:p>
          <a:p>
            <a:r>
              <a:rPr lang="en-US" dirty="0"/>
              <a:t>Then each can work on his/her own.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RQUExQWFRUUGBcXGBgYGBoaGBgXGBcYGBcYGRwYGyYeHhojHBgVIC8gJCcpLCwsGB4xNTAqNSYrLCkBCQoKDgwOGg8PGiokHyQsLCwsLSwsLC0sLCwsLCwpLCwsLCwsLCwsLCwsLDQsLCwsLCwpKSwsLCwpLCwsLCwsLP/AABEIALIBGgMBIgACEQEDEQH/xAAcAAAABwEBAAAAAAAAAAAAAAAAAQIDBAUGBwj/xABLEAACAQIEAwUFBAcFBgQHAQABAhEAAwQSITEFQVEGEyJhcQcygZGhUrHB8BQjQmKSk9EVU4LS4RYkMzRysnOiwvFDRIOjs9PiF//EABoBAAIDAQEAAAAAAAAAAAAAAAADAQIEBQb/xAAxEQABBAAFAQYFBAMBAAAAAAABAAIDEQQSITFBUQUTImGR8BQycYGhI0LR4TNSwbH/2gAMAwEAAhEDEQA/AO0TRE0KImhCImmb94KpZiFCiSToABuSelLd4knQD8muXcd7WXcVmQQtksCFjxEDVcx+RgbQOkmj3ho1VXOpXWM9o8PFq1mT7TkqT6KBoPXXyFWQ7eYfug8nPsbQEsDr1hY03nmOZiueAUc1l79yVnK03Ee315j+pUW1/eAZief7oHwqC/bXGZge8AiPCEXKfUGT8iPKKpi1JZqr3r+qguK65wjiXf2bdyILCSPMEgx5SDUDH9ssNakZ87DSEBaTtGYDLPqYrnV7it1ra2jcbu1iEEAaTEwNddZPOKid4NKa6formRbQ+0YzpYGXzua/RIq74H2rt4hsgBR4nK0agb5SN46aH5GOao9GL5RldTDKQQehFVbM69VUSFdmWlqagcFx/f2Ld0ftLqBsGGjD5g1YBK2J4KUDRzSQKOhSjzUVCgKFCMUDRUJoQgRRUdAChCEURFKoRQhJFCKMijC0ISYpYott6Aur9ofMUUotNHH2wJ7xI65h/Wo545a+0x8wjx88tVHaDgZk3bQkHVgNwebCOR5/mKO1iwN0RvhB+akGuTNjZYn5XAD1SXSEGl0CzeVgGUgg7EbUV7EKglmCjqSB99Zrh/EO7V7iSVK+6dSLsqACRvIO/MDqKr8VcPv3CWdtR1jr+6nQDU76CmOx1MBrX8Kxk0WhxPaFcypalmZlExAAJgnXf7qtw1Y7s3hS97PyTX4nQfifhWtim4OV8rS9/wBlMZLhZTtCkIaXW1MTZpJNN95RF6EJTqCIOx+6uUce4OMNfa2GzLCspIg5TIg67iDrp6V1HE4kW0d3PhQFj6ASa5LxHiL3rjXLh8TcuSjko8hWeeqS5CKUc00z0HuUyzVjpJS+8NEblILUg3BU0otKZqaa5TbXaR3k1cNVSVJt3TThuVHQ0sNRSLXQfZg7RfH7EoR0zeIH4wF+Qrd5qzfYfhL2MN4wQ1xi8c1BAAB84Ex5xyrQ1uaKAWtgoJdCaI0IqysjoxQAoRQhHNCgBQoQhFCaBNEKEI6OaSRQC0IRswAJOgGpNUWJ4tcuNltAgeXvHzPSp3HrmW1H2iB8NT+AqTw/Bi2gHMiWPU1oZlY3ORZ4WSXPI/u2mgN1TLwO62rQPUyfpNL/ANnG+0v1/pS7jd5evGxddLyKLZW6r9xEiHCmAeYzKRrvI3zOEvtlJUuwbv3zfpty0XyP4nyImRC5JZV6TrpVDjHhAwEXNrQ/2FdX3SPgxH4Ciy3rerWw45yob6jWrHgt4fotu5+sIa2LnjZrtzxDPE7sRMAAdBFQMB2yS4bo7q4vdwRmKAvIBgBnENrtPLUjapOIzfOAUfBAfISEV9rd63kRRbcspIAAzQYOoG8ExNQLvC2Y3b10MttSTAHiKrp4QY0Cjfy0mrDg/F7WODTZZCvNsuozEDKytJ2E6QJjXnbW8GQChbMhBHi94A6b8x61jkwsEzg/jkdVJjkGjvX+R/Cb4OtrulNkgodZ6nnM6zU2K592H4qbd/uifBd09HGx+MR8uldCNbsThvhn5Btx9EvAYsYqEPqjsR5ptlou8Pn8qWRQy+f3VnW5MZaTFOVk+1fa5rD9zaAzgAszCQs6gAc2jXXaRvOlS4NFlBNK37Q2wcLfDNlHdtrroY0213gVyC7jR0b5HT+vwrUYjtheu2blq4qMLgADRlKwZ2GhMgRqIjntWVxyxtz++ssjmuIpZ3uB2SEfMZHuxvr9PrSyKTh7gKiPz5UdxqUd1RNu1MtSi4JInUbjyoVcClQporRgUotSc01KhLtsKezDrUJNCcpHWOnyojil/aYQOQ1+Z/CrBtnRSAu/cMxIZFGZS6qouBSDlfKMykAmDM6GpoWuTdg8YbWMRVGlwG2R5e9OnQrPpNdYVq0tdmFrYx2YJeShloCjqyshFAiiZqINQhKojQmiJoQhQiimhNCEtaOkBqOaEKBx23mtH90g/gfvqXhsSHUEHUgGOdOMoIIOx0+FVScLBm04MCWt3FJDLO8MNQfv13pzac2jwszw5j8zRuPyEzxHCti3uWrlpRZtLKNcEi5eZfC6iYyICZncnlFZviHZq9bt27S2sM73LfcLltP4dBmvOxlQwGuY6nkDV3isRjMLrAxNrrEXAPPL98H4UrBdvLD+/mtnzEj5r/SpOCe4ZmeIdR/G/wCFQdoxNdkk8J6O0/Ox9UMNw8YXC3MuFyXLsoyWB30mCqtD5RliSQYGuu9Y1baWhbVkB/3hWAK4NSoltIW7PMaNCCI0rpFnjmHfa9bP+MA/Imar8bw/BEIJw6C263Bl7oA5Z8J/dM7VmdA/aj6LU3ER75h6qk7K4jur7DJefvmiVs4fKo0gs9lyFACt4dtyBO+s4zxAWLL3DuAQvmx0UfP6A1TP2jwWGDdyqEsZIsoAGPUkAD76x/HO0FzFNLaKPdQbDz8z5/dXRweAkeRnFDzXJ7Q7WhiYRGQXcVx9VF4Y5F60RuHSPXMK7Ca5t2M4M12+twj9XaIYnqw1VR8YJ8h5iuk0/tR7TIGjgLP2DE5sLnnYnT7JDGkSKW9FFclegVXx/in6Ph7lwRmUQoOxY6L66mY8q5TiMQ1xizsXZt2O50j0GgGg0rde0XCsbVpx7iuQw82ACt9GH+OsGQIrHO43STIdaTNxjyj1J/pvUW48yDyjX1/Jp662tV+KJGx947Hb578hp/WltFpJTVyBtE9dtaFm+SdzBgiddI5SfprTF2z4pbnsY2I8jQuXCOQMa6Ea/wBK0Vor924tBGqGHvZcxMnlPPn9/wCFPvfAEkwPPSlcH4BiMWHFm3mygFtVUCZgSxAk6/I1T8Sa4Ha3cBQoYZSIMjqKsGZimyxbH1R3OIkmdxmkDyjQfOncPxwq6sUVwCCVMwwHIwdqras8H2axN213tuxce3r4lWdtDAGp58qe5jTuqhvQLXN27wmLRLWLwxtqrqc9ozCjcaAMAdAQJ+grP9s+E2LN5ThXz2biC4uubLJZSJ6eHnryNVmA4Tcvd7kGtm2115+ykT8dTp5GrfEdmsTg8jXV/V3QsMuqhmEgNoCrcoI15TFJbEIvkJocJrnOc0khbD2RcMY/7y7AIrMiSdWYqAQNdgCfifKup2L6vqrKw/dII9NK4Et0lQpJKrMKSSozGWgbCTqY3rR9jcU1vGWck+NgjAc1bQz6b/CpEguklsg2pdgFAmk3LgVSWIAAkk6AAaknyqh/21w+aPHl+3l8PrE5o/w1ckDdOJAV9QNJBnUGQdaUalSlVlu3/av9AsI4965dRdIJyA5rhE6TlBAnmwrT15x9oHadsbjHIP6tGKWgPsgwGI5s2/xA5VBUgK5xnttxjBhbS0ksSDlLEL+yokxoOZBkzsIAiYf2x8RUgl7bjo1pQD/BB+tYhhFFUWrUu09n/bbZuELirZsk/tp47fxHvKP4q6ThMYlxFe2yujCVZTKkeRGleTQK1vs97avgb4DEmw5AuLrAH21H2h9Rp0ibUUvRgpVMo8iQdOR8qVNSqpZNVnEOzti/q9sZj+0vhb4kb/Gan0BV2Pcw200UuSJkgyvAI81k7/s6U+5eI8mUH6gj7qhv7O7vK5bPrmH4Gt3bpytje0MQP3fgLnP7Hwjv219CVgE9nd7nctj0zH8BVpgfZ9aUzddrnkBlX46k/UVq6FQ/HzuFZq+imPsjCMN5b+pJTdjDqihUUKo2AEAU5QoVhJtdMAAUEh6RS2FFpQpTeIwyupV1DKdCGEg+oNc07a8OtWb6rZGWUBddYUycpEk+8J00jKDzrqEVznt9gWTE94fcuKoB5BlEFZ6wAfiehpMw8Ko/ZY67bqux1ktlEkRJ+7+prQWcKzsFRczMQFA3JPSaRxvs++HbLd0YqGGsrB3AMDUHQ/DqKzNsarPR3CyjYYgiTM+v4mm7tvJznyMTVjibMac+VVvFFOhjwxuPjvWmPxHVXbK+10b2XcQYYe6qWmaLk5hlCmVXSWIlhH1HWsT7Qcd3uPunIUyhUIYQxKqJJ1Pw6gCtT7Pe21jD4bur4KZWYhwCwYMZ1ygkEHTaIArJ9tuMW8VjLl20DkIVQSIzZVgtB1Hx5AVnw8ZGIe4g81vVafbVbZXfphReD9mrmKVzZKl01NskhyOqyMp103+8T2rshwcYbCogzAN+sytuhcAlP8Jka61g/ZRYDNdeNbcAHqLk5geoHdqR0k9a6Ff4kMNaz3Se7U5WuMdc2gYhFHuAzJnSDoQK1SEk0pjaGtDuql2eHW0a46ooa6Zc/aIXLr8PvPWqbtI2bB30Yl5R4OQhc6DNlUgQSrKSNZ05kGtENqyn6Jjjeaw4RsMSzd4XMlDcVkUJEK6qHXT3pkmqbq650FgkEQQSCCIII0IIOxrRdjcL3mMsKDENnnnCeIx6wB6E+dQuPWnGKui5GcFZIGjDIuVviIJ6EkcqvPZ9g8+MU/3as+nWMgH/AJvpVG/OFzMtPrzW07a4zJh8gj9awU9coBZvuUf4qwkVvu1XA3xARrZGa3m8J0kNlmDyIKjfQydRWJTgN03svdHP4gRoQABbglgcoBD9eQ6RUysLjaa8ElX3ZrtQtu2bd0u2RoWFnKmVSASYkCdAJMadK2SuCARqDseoNcwW2bZysPFnYNEQpWQd4MeHpXQeEHJhrWeFi2syYAEaA+ggU5hJGqlhOxUrEKSrAbkGPWNK85cI7MXbuHN+yhe5ZvAMnMqqq2g5kHlvrXdsf2kCg90huHQAk5FJJAEGCTqRrEedZrguA7m7iVTKxv3VfKBCK9zMriCzHL4c0TsSOlQ80tMQBsrnPaTse9zNi8Lbc2LksUykPbafGCu5XNMET+JpbvZ1/wBFt4pJNtmKN1S4DAn906QepjpPcuE8WS899EIY2HVWbKVDSgIIBJ0jnJBABBpWJ4ZZ7m6jKBbcs7jYSYLHy1E+tLzEaJ+QHULnPtA7HQn6RaWHXW6BoGHO4B1nfqNeRnnS6Gu/W2R7YdAjJd3ysSQxQPDyNSyGZG/mIJ45xfsxeS9cCWnZFZoIUkBQxAZo2G2p8zUsJGhUSAO8TV2fsX2lP6FhhdRtLarnBzaKMoLCAw0A2zVU8V9rKWcSbTTkS80sgDE2ktKUVdYJe7mBM6KOUzVfxTiv6HgYQjPbRUUkTLQBtOuxP9dq5aWu4q9zuXbreUs33U5YmOLrW64z7bsVcJGHS3ZXkSO8ePMt4fktVie17iIP/GU+tq3+CiqC52XxSnXDXv5b/wBKr7uHZWyspVuhBB+R1oTF17sv7bg7BMZbCSQO9tzlHm6kkgeYJ9K6xYuhgCCCCAQQZBB2II5V5Ox3Drlh8l1SjwrQdwGAInpodtxXcvYxxw3sEbTGWw7ZR/4bSVHwIcegFANjRQRS6HSUuAzBBjQwZg9D0NZrtrxcoqWkJBuSWIMEIsCNNRmJ36KwrKcNx5sXFdeREgaZhzU+R/O1KMoDsqW51FdKxmPt2hNxgoO07n0A1PwpWFxaXFzIwZeo69DzB8jXPsbxPv7hu6w3uA6QgPh+fvHzPkKtOymNIusn21n4r/oT8vSrNfZpGfWlsTRTSA1HFMV0uaJlBEESPOjJoChCh2OD2UfvEtW1f7QVQfhA0nyqTdsK0ZlDRtIBjlpNOCgBQhco9oF2134t2baJ3QIYqqgMz5WiFHKN+pPTXH31hW8wZ+RrpHbLsbca8b1hS4uGXUESrQBIkiQd+sz1053xV8qNO8ldwdiQdRodjqDGtZSDnWdzSXKncSsD/Si4fwK7iLotWVzEyegAG5Y8gJ+7nT1u1mRuo+78girTsx2hGFdy1oXUuBQQTBGXURoR8D5dKc1xbst7mB263PYfs62DtXEuAd47ySNVygQoB/inQb+hMzj/AGdu4pRaW+bdo95micxW4BntkAjMpaGmREEag1V8F7Us8i3hbn6Oi++WXMIkkRop0/ZBn51oF7QWhu5XQnxKw0G5nLECRJBNKDiSSNeqaQyg30U/FY23hrQNxsqLlSSCeiiYBNR+B8Vs3hcaySUD6sdAWKgnKDqBtuBqT61HxnHLDLkcM6tyFt401mSABEA5pERMiKZwfDwqFQSiMcxUEMzeTMRGXbwqOss0mrAcJbntAu1OxfAsPeTPfEM7FkK6XMkKqgQCSCFDQQQM3KneHYJbClbC92G952h7jfXKOcbjU6Uw+KVOpLGP2nZjBO+pOgJpD8Q/dufy3/y00BYy7W1ZXLaNq/jI+0ZHy2HwAqHi+7BDAKjbBh4W9AVg/DyqDe4kfsv/AC3/AMtMpjxPiDAjqj/5atSoXo7thnurchTlYEs66vERmUEBtt2AbbU7VMvXCxl2LHzOg9ANB8BURuJL1P8AC39Kg3+LAzEx6H+lAVXOKnYq+sEHY7/nrSOE2xdF0MxzShDCFcAAlToInNm1iPKqJsWW92Gmf2gNh4tzJA5mPLfSlW8TcsurZTbYyNYYGCMysFO0wN9xptVXAHS9UyFz2akHLytJwXs7awVp1w6nxEt4m1ZohQWjbQDbnVi9vMsOAZEGNjPxqibtbaKxeRhMDwgsD5iAG89tOtM3O2dhFi2rnyyx8SbhBPrqaV3TzwV0BNGBeYJzhXZazgkK2jcIJmGYEAkAToo1gAc+fUyxexiK5bvBKn/hrBJ0ggjeTtOgGnnVJc7YteuFD+qHIg6k9C2kfAfGlpdEHLqFB90EqAInVRGkrPSRUmJwPjSXYsAZYhayfbYtFlOUfDNoPp+NbrA+zWyt0t40CuHtlYVkYABsrBjKSoMMunI6mqLjPC1xCZcwDoZU81bow3G2o308q0vZ7jl1sQbVxHJGVu8ytka3cEqDqVBU6T4fccGZkXcb2SsORVFa4gRrt1PIc6qMZgO9K5xZa5bZbiA6skbidSDt4gNTGlXL2wwIOx3gkH5jWs32f/SzNvEWgi27jG20qZWLisRGozlkMEcjSS0OBBW3MQQsH27wqWrd5rpFzFYi9o2QgW7VqICTMSAg3JINRfZf2vTAYh+9zd1dWGgSQwMq0c/2h/irofabskmMZDdYi3bVtF96WZZaYOyroI1J8tcH2/7GWMLat3rHeKGfu2S4ZM5SwZT00Mj021FTDTRSVKw3a2XF8f3zpeIAF21bddQQF1kSDEgzI5E1XJcmTsAdzERAOb0g0n2f2AeHstzNcLMzWkXwtacBkLFiQAG8GnkTBia0PDuBJqb1tyG0CIyEAZFXxDTodmI2qj4rdusbm2qrDtCoDoSNB9w8oECrHhJIxFqN86j4Ew3/AJS1ROI4RgQqsHJnKRCuzShVSlweFiYHMbweQ0nZvgLowuXdCohRAkkiC7AaDQmB5noKu1hzWqBhsLSIKcCU2DSq0pycIoCjoVClJNKojUbH8RSyuZ5gmBCltdeg02Op0oQpDGuM+1Hg1rDXbYtZh3gZypIKjxqAF00G+hnlWyxvbWTAYW1kxGUvHIkklR1gDprvWD7c47vjauF2eMyksRGsEQB4Rs2wHKllwOiGuGalQK0K3/SPx/Pxpzs7wv8AScRbtTAY6nooHiPrAPxioYfwwDp5VofZ1ilTFmYkq4XzMqSPWM3yNZ8Q8sic4b0tjBbqXSsQ6WRasIuVYgDKcsBSYB2J8pk6mqbH4Y2goOUqdVYyYCjdlGuggSJ3n92rsKMRqxIQHwqDlnKfeJGsyNNYiKGCsgvctuuYIysmbxwDIBDNJzeEmDtIiRFczDvmwTe9vQ7jnyOoRPC2YBpGyj4TAm2we8AI8CgHNq7ASTA8h8TSeJr3Gqg92ZOgJCEanb3VO/QQfIVM46W7o5BmYQVExJBBAnlMUnhHGEuoGB0PXQjyboRWUY6YyHEO1vQ9PL39Vb4Vgj7sKpwWOFy7bjUSxHT3GH40xj+NXFuOqsAFaB4Qf2R18zV5icNa75HAAc55IgSMp97qfOslxyyVuO5jK9wqupzGNDpEcid5gV6CHEd5AHtXMkhcwkJ672nujQEMdCQFGgnWSTA0mBTtvtLcbUFP4T8j4hBrPlip0ghjz5EyZkbjy+tOqdSeZ3+G331QTyZje3CbIzDiFpY4l/IrT36q2u9qb0kL3ZI3lWgeR8e/l/pLlntRdaZCAjcQ2nT9vUef+tUFw5TmHMiRsCSQJ8jtPWnrYgzuT+QBrtqakTy5zfyqZPh/h25Lz8+//Pyl8X7RXAwBRQZDBkGrODoGDE5tl0mfhTOH7X3bBhrQk7S5PhlmMEDXxOST5gchR3VJgjcbA7GfuPny86g4213iBiQijxaiW28jHPYeXpT2Yj9VoLRXJ81DWxHDOLnnPegr3/St19or/wB0v8bf5acft9cADGwIbY94def2Onz1rGBIPxnXX4HqNhUzEcSzrlywdJ6dfD+dPu6cscgewMZYJ1129/0ssBhdHI6SSiB4RW596flaNvaH1sD+Z/8AxQtdp1uPmIWzswFxmCv4SpkhIKkGDrOi+RrH54YGAY1g7HyNXl1RdWCCDpvoV0B0PORG2lZMce6e1gb4TytOBax0TpHPAcNh19+X3WhOHDYbvWIckoqkarAe0krOsnuwZrScFacKgtkZgpWd4cSDPo2tUFxAuAtqNBKx/Nnn6UXZ20zXSq3GTwkwD70ZVEieWblB2gis8lA0OiiKQl+vK1fD8elwMAZa2crgzKsOsgT6xB1qS1yKyeJvPgmd4VmuZAXYt4o8InX3gNS0QdeYklheOreA76+tv3pQArKz4SrE66b6nU7Dc1DS7QLaXAa6qXxrtGEm3bl7h0OU+5PxEvroo8pjnmOJW0vuhv5nKjwrczKOWuQwOk6etSuH4pbbi/3c2sxXTTLpIAHUINunOdDtLN3DX0/ZdG118Q+v5FXbAHt8J18kvHWxzRxXXQn+lmcNj42/OutWuH4lUpuyFjdSyj91zHyaY+FN8M4FaCZml8wzAOcyiRIADSD6mddoGlZjC5h1KyxtL9kq5jlZSDsfyCPMbg8iKvuGcQF22rTJgBhsQ8DMI9foRXP7he2SrqVJLEeEqGE7r4VGxWQAI6VI4T2kbDsfDmRozAe9pOqksBOuoO8DUURy07K5BNGiuhil5aqOC9pbWJZlt5gU1hhBI2kQTsdPiOtW8elbAb2UpYaiz0RNJFCslMaQDTOOxyWUL3GyqIE6nU7CAJJrMY3t2viFlCxmAz6KepyyG30G3XoDVz2t3Ki6WrcA6HX1rGe03CWhgWbu0DZ7YVgoDAltYIE+6GpF3t3cAJKWlHmWIH3T9JrF9sO1lzFW0tmCqNmLBSsmMo0JO0t0351QSNdsrt1OizCiT61oOz3Yx7wFxn7tZOWBLGDEjUACRv5fGs/YWWFb7sNxjODZYgd1lC9SstJPp4R8qbC1rnU5E73NZbVc8JxT2QtolSQIHeMVLfvK0HODqYiRsa0mGslZLasxkkDTaAB5AD7zzp08KtusMs1Gv9mLRDBVCkqwGmgJGhgdK5+JwBm8Ik06Ef8AUxuJIAzN1ULivEFH7xUElVEt8h/7Vmb3D71hVu5tG1JQEgA6y26lRPvGI36xuMLgbeFteQ3Mefl0mncdiUSy7tAQI09DIPh9TtHOatB2fHAxwPivn+kuSd0hHFLIcFxjvd8TSAjaQBrK9BvvUTimJL50D2wCbi+LvAykXW1BVMpHumDOokRyc7MWznM8rcH1lP6GoF73383f/vamDLHE0AJHeO1JKZu8O1H6yzoZ98jkdNUpY4cZjPZP/wBVfxqHiscFZRvB8UctCI8zrMf1FS7ThhIMg0PaWtDnNNHZIDmkkDhE3CXaY7swVP8AxbfJgfteVODhF37IPo9s/wDrqLjcYqZQdTIMASQJ3+lPqqkSIINQQA0EtNHb3SkEHQJZ4Te/umPoVP3NULFcEvmzl7q5OVdkLagAx4fMUvGXFRTMbEAQJJjQAVGxVyVTKdDJ0/dgAfM/Smwi3NLQd9/p9lVxbRBVeeC4gGDYu/y3j7qjvw26CZtXP4G6Dyqzvq6eLvHHP3jH+nwptOKXSTF64OnicGIH734V3u9kIWQNZaqXw7TGUgnTVSPKTPKrzD3FlhmXQgbjkijrQXi19CCb10gambj7c+cbSfhVhg+MO5aLzmD9o7ciJ5HXWuVjCXHxWtUeWtFaY64BgbJ0glNf4mn6VV4HiaI6uLhGX7OUtsREOQCDsR67EaW3Ej/ueHnWSkz/AOG5qmA+H58qyzuyvTboghakY3vhbcZW8JPhDE5syMEaVi2cyagkxHpOWxqi3eFsOrFSfEIBkgFkYDeIkdNeelAMepE7wxE+sHWkXV8J05SPUaj60CVtBoC14fFujmDztyh+iLJOomZHLXfz1paW2Q5kJU9RoT68j8ZorVyRUlDpTbrUL2zo2UWuaCDuEv8A2svWxLKrrzIOUjzO4I66D+jT9qzcsG2xZGUr3ZRiJUEDJciJ8MnNA1G3VrE2/kam8A7D2sSgy4oi4JzJlEqA0DcydOfmPMGshe8UvN9o4FuHqSAUDuOFTNxQDUnMY1JMkAb6k7D8akW3L7K59EY+fIVp/wD/ACuG8OIhfO2C06bw4BH+lW3AexRwt4XBiGbQgqEChpjc5joIB66b9c4w9nVcYNPKyfBFxVi+ty3h7zDZh3bwyncar6EeYHpXVxSRR/E1qY3KKVwKRms1xftvZs3DbANxlDZsugVxEKZHMmCRMRrUX2h8Qu27aKudbbTndZ3kBU8OonU+cAbTXP0byI57R/rSpZS3QBQ51Kz7Rdo2xDW2NvKUDAgOSrayGCkaQJ1mToNgKorvGxJyQR9oyR8Bpp5zUkWhMwJ6/nambti0qksqgGJ0+W3pyrNnDjblRpF6i1VYzijsQC0gGYAAE1AuXifOak4/GW30RFUDnEE/LYfX0qItgmSJgR9WgeuulaW6DalsadNqT+CGpPIUjB497Th7bFWmZ+I0jpUvCWCwNsDLAM/OCPXfry60vH8E3NuNzAmABKxHnIJozhp3UOez5SuhdmO1GJxNouGSbTZSgBGYFQQZLGDvpHLcb1o7HalD4GV1ugTkyMTG06AiJ5zHnWV9mnD1Nm4LmRyrHwaZlBCndTJU6mDp9avLWGX9ICr+rAUnwADNmYTJjT3B0Jk66VczkEA6qhYzi/VRuPYm9dtOzju1t+JQG8RggkuVOggHQE/Ssve4uXIDuzKNFLMxg6ajMYAhhr59K2XanhmWxcym4PA0+JnnTUEMTp6bb1jM4/PKs8ryTRS5corKrzsywNx4I0UfUgj7qqS2+vNteepOtWnZRQGuRpou3qxrPDE+dEn+NqQq/E2u7YKSCDz2jzfp689dqt8Fh+7B1kkz5bRpVFcWGgmSefNifx/O1WWC8CgTP4eQ8qZPjZpmCN50H5WmXs7DYZjZYnguduOnvz1UfH2Mj7znOhJ1nz9Ou21WvD8L3awTJJnyHUD87zVDeBDkEyW2J3Yf1HQbeQqywTFVgn0HQdKifGSyxtidsPyok7NgwzROyQFz9x09nrzsi4xh4/WToNCOn/T69N/Xam8PgCCjE6NyGo1AIM9YXl5UzxAktJMry6A+fmevw05uYYsq+8FkjLJgAzqdeUTpz+90ONkythOwPRVk7MibB8WHjMdK989eOnnJ4xakLHI7dfX8PzFVbTMZggKYJ/ej3fTeT1A+Fhxm9MZWBGpbKdQPhy6momEGrIseIajoV90+sldOY9K3S450X6QGh1Kzw9mCWE4ouHh0q9ffTrqpWMwpa0COW69Z/Pp1qPwxC9wFSVyxJPSdVA57HyEdalYhnNlcg0PvEe8B5D7zuPqIOBbIwZfdHvAbZTz9RAPwqJ8U9rTA0b+Xv+kQ9nNkiOKLwMpqr19Pd6racVtn9GwwP7n/AOFqpytXnHGy2MOD+79LVUjNXIxJ/UVykxTOKSV8hqdYkQefyqT+hXnGa2qOImBcUvl3zZFOaPmfKrrsbgrF+Xe4e8tn/hg5Qu2R5iWOh8uokTUxxPu6TIwWODuioUA5Gn0GlafEcNF24LMBipzqVZUOQtDAgaEnKBIEc9CNTxPZdEzMyXFVo91gwQ/a08XnBBG/LbSbGhC9Q3taNw1Cy11CRoCT0GpPkPOtj2F4G6ZrzjLmGVQQQ28sxBAiYj4fNPDcHhrCi44F1g4YsCC1u2YVHKgibeYE7GM0661dcc7QrZTwENcJIA3CwASzRvAZdOcjzILAFlYcZ2iZWmNoocq1K0UUzwvDulsC4xa4fE5J/aPIcgo0EAAaTzqQ1XXJSYo4oA0qTUqFFx/Dbd4ZbttbgBkBgDBgiROxgkSOtVOJ7FYRv/hZf+h3H0zR9K0BFUXGe1uHw8gtncfsJBP+I7L8TPlVXZdygrN8Z7B5LbPYd3IEi2VUk+jArHqQdJ3rHrc0q7452zu4hTbgW7bbhZLEDkWOkHnCis4y+bfP/SsMmQnwpLq4T1zL+0F+MfjTdt1jwqAJ6AbHf5iaZXDqsQNtqSEC7afGl0FW1IN6KTbuDMCwLDmAdToY5jnHOmWaiBopAdRtOcQ4YtpAVL3CwBV1BAUftkkE+KYEGNzzqujmxJPViT9TVtw7HtZfOsTEHzHTr+fhV+vam2ykOjCdxowP1H1FNyg7FdzDdqBur2gnzVRwjtNet/qy+ZG8IFwkhCdAwOpgfZ29N6bzFCUO6HKY6rpTOPFksDZR0ggwWBGmui6wPjHlTWYzJkkmSTzJ3PrS6PVZe0cRBM4OibXXotd2RuSLp6ZP/XWTDeEaxoPurTdkjFnEEbgD6KxArLtZbLEEGNCVP41pkHgauYtdhu0OEXDFcihohrO5YxvJmV/fO3rArLC5+d4+epj51U5CGiDm/Osnl5/+1T0fSCyzz15/0rBFg24cuykmzep9/wApsszpALGy2/Cb2D/RTmCgad4H1fNy1iTzy5fhBBAyd11zNkzZJOUtGbLyzRzqlZ9ZY+LkQZ3+zHL8mrC0xIExPw/CqxYTuHOdmJzHY8e+qmSbOAKqlp+yuFw9wnvYZ9YRwMmXqAdGMcjt051quz1qzbL93aLLMq4ts5M6lQ0GUGkGY1I1ia5LiQSYbbl0Pr5/nzrR8B7Y4qwgQEMg90Os6eWoYD4/DmXQQd3MZi80Rtx792VImGUNrblbztDatXVQFEyEw1zL40fTKskZrbGT4jB2GhYGsV2n4FasFGsnLDANb5KGVoIJ1EwfCZmCR7pocZ7cX3UkJbQkZWdc05ejKxKsu/vAxM1lrV9iwBJb1JOUa66+p/Iq0kb3TCVshy1WXj3+fNS6VmTLWvVbDg3AH/Rrd12K2jmJKgEqqmAzSDCtDeIe6ACd5WdjOz2FZsiQjMpJCvqBBPeQxIJPOffnTXWs3a7UXLFk2wiNvldwWNsnmASV5mDGnnoKLgXay5atXMObaXbbhve/ZLAydtZOsHnrTntfJO2USkAft4Pv7+VKrHxtZlyjXlX3axot4f1P/YKz3e8uulXvbhoFgebn5BB+NZYPRP8A5LSiVr2KsoPLQg7EdCDyqHhMCpuNdY3VLyCbNxVkAxmKldSYDHxb8qq8FjoIVoidCQWyz9ldt+fLz5WtrFohyZs+YkrBBMnUg66akkEwNY5CdDXchaw4PCnWsTdwhN6zd7+2couC5JdPsq8+JRqYI0k7aydPiu0a3MK121uFZobkyAnK0eYG3LXnWSNxg0yC0EBBqpU6EXCd0PMfIEgVQ/2kbH6RYWSt3KQSfdXcg/vZWCH/AKTTQ8USeFSQUNFNxfFHcAFzojoDABAbYD90eKFM6MRtpTKYwqSQ5kkEHcrBnSelQ+HYF7z5VIAGrOxhUXmzE7D75gVvMP2EwoHduzvciSc5UgbSFUwBP2s3xrlPeWi3FVY1z9kfZ7t5ZSyqXsyuDEgFwQdS5aSSSSSZAOug0rXYPiCXVz22DqeY/Oh8jXJeNdl2w94oXm2RmV9ASJgg8gQdz5iInSXdw1mzZS7hcQwvZQGtyWzz7wM+7/iOUgec1sZKSASN1pGFmyh1b+q6hexKoVDMFzHKskCSdAB1NPTXI+BcburdVye8uKBb8YllGigKCwE5Z3OuYnWZrrSbCZB5jeD0nnTmuDkjY0Vju3hxGoV7/dke7askr0PeXFuBjJ5ZYiNOuS4L2Zv33CtbuW18WZ8hAGUTAzDcyoAO8+Rrr8GgRVXRhxsqpba4fj8DcsNlvKUaAdYjUTAIJE+UyKYKGAYMGYMGDETB2MSJjaRXc3tBtwCOhg/fTGM4TZuqFuWkcDYMoMaRpppsNo2FLOHHBVe7XEYpNdYf2f4QiMjLrOlx5P7upPh+vnSLns7whHuOPMXHn6k1TuHKvdlcooV0y57M8Odrl5fih+9KiXvZYJGXEGOc2wT8CGA+lR3LlHdlc+ihXRR7MLfO/c/hT+lQcb7MXGtq8reTqUP8QLD6CgxOR3ZWJAorlwDWdK0tjsFi2km2qwY8Trr5jLm086Re7CYwEjugdCZFxI9JJGvqKrkd0VchVVwbtE9kMqFRmIbxqZ2gRqKtG7b3tNLfyf6Q9SrPs8vlTnhScoA94e82ct1ARZERJdRpBqrxXY3E22/5dmnUMi5usTlJCtG4n4mnZpGhTlIUte3twkfq0I/xa+hzH7qfHbc87K/xn/LVFc4Ffy5+5vBV1zd28AczqPr61bdl+ywxYYG6UdN17okctQ2YDc+7uKkSSHZABKkL2xU+9h1/i/qlGO1VkjxYVT/AR9UqwPsvfliF/ln/APYaC+zC7/f25/6Gj/uqc0ytlcoDdocIR4sIv8Fo/fR/2zgjE4Ufy7f9ai47sXilMW7Vy4ZicqqvqJuZvmopg9lMWP8A5a78gfuJqpklHCinBWR4pw+f+X/+2v4NSFxHDeVnLPRGH/aaqj2XxUj/AHe9/A39KM9nMSN8Pe/lt+Ao71/+v4UeLorXNw08iP5/9aTaw3DAIWR6m/8AjVT/AGFiP7i9/Kuf5aR/Y9/+5vfyrn+WjvT/AKj0RqrDtbxS3ea13bZsouTowiSke8B0Pyqj8OXc5p8oipn9hYj+4vfyrn+WiPAMQdsPe/lXP8tJfmebpRR6KCzgc6Nbk6zPnU//AGWxRP8Ay9876G2Y130ilr2NxmpFi711Cx9WB+VAYUZT0SMJxd7YjQg6+IGZ6kgyfjNQ8U2dzcIExsPUsdzuZ+gra8I9nPeLN17tsiJU20HLkwdgR56egq6w/s1ww95rr+rBf+xQfrTckh0KbTyKKxPBLCqeRYgEsRI5xp0idPPzrUtxHu9Vku4YZzrElSzNymAIG3LYaNcd7HJh8rWC1u2ZLlpdFIiCTOZZE6nTTqda3G4N7aBmuWypAO7Tr5AGTrtNcebDTB/UL0rH4aVrT8vl9Pf3U/Edow9+yzW1y2wVOb7dyAWBOyqQpzQTGai4thFe4bj27kEQWVQieTFZ7wxJk6khB5Q8OzgtWLd9jcZpUlVQwseKSNWPuxOg8QMVeXbyMoUMHJ2CHMT6AfftXQhZIxtO3WOR8QcDESBtfKznA+C2rmOR7J7y1ahmdhIB1KqG0DicrDTQiQTGnQqr+DYI2bWUgAlmaByzGYJG5mSfWNYmp+aug3ZYJpDI6ylUk0KFSlJK70GoUKlQiG9LNFQoQiilmhQqEJDUKFChCB3FJFChUoRCjoUKEIqGajoUIQTnTooUKhSjFFQoUIRgUkDeioUIShQYUKFCElqRH5+VChUoRgUpaFCoQjFKFHQoQiofo6jUKAesCaFChCOiCgbaTQoUISWpQFChQoX/2Q=="/>
          <p:cNvSpPr>
            <a:spLocks noChangeAspect="1" noChangeArrowheads="1"/>
          </p:cNvSpPr>
          <p:nvPr/>
        </p:nvSpPr>
        <p:spPr bwMode="auto">
          <a:xfrm>
            <a:off x="155575" y="-1423988"/>
            <a:ext cx="47148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QUExQWFRUUGBcXGBgYGBoaGBgXGBcYGBcYGRwYGyYeHhojHBgVIC8gJCcpLCwsGB4xNTAqNSYrLCkBCQoKDgwOGg8PGiokHyQsLCwsLSwsLC0sLCwsLCwpLCwsLCwsLCwsLCwsLDQsLCwsLCwpKSwsLCwpLCwsLCwsLP/AABEIALIBGgMBIgACEQEDEQH/xAAcAAAABwEBAAAAAAAAAAAAAAAAAQIDBAUGBwj/xABLEAACAQIEAwUFBAcFBgQHAQABAhEAAwQSITEFQVEGEyJhcQcygZGhUrHB8BQjQmKSk9EVU4LS4RYkMzRysnOiwvFDRIOjs9PiF//EABoBAAIDAQEAAAAAAAAAAAAAAAADAQIEBQb/xAAxEQABBAAFAQYFBAMBAAAAAAABAAIDEQQSITFBUQUTImGR8BQycYGhI0LR4TNSwbH/2gAMAwEAAhEDEQA/AO0TRE0KImhCImmb94KpZiFCiSToABuSelLd4knQD8muXcd7WXcVmQQtksCFjxEDVcx+RgbQOkmj3ho1VXOpXWM9o8PFq1mT7TkqT6KBoPXXyFWQ7eYfug8nPsbQEsDr1hY03nmOZiueAUc1l79yVnK03Ee315j+pUW1/eAZief7oHwqC/bXGZge8AiPCEXKfUGT8iPKKpi1JZqr3r+qguK65wjiXf2bdyILCSPMEgx5SDUDH9ssNakZ87DSEBaTtGYDLPqYrnV7it1ra2jcbu1iEEAaTEwNddZPOKid4NKa6formRbQ+0YzpYGXzua/RIq74H2rt4hsgBR4nK0agb5SN46aH5GOao9GL5RldTDKQQehFVbM69VUSFdmWlqagcFx/f2Ld0ftLqBsGGjD5g1YBK2J4KUDRzSQKOhSjzUVCgKFCMUDRUJoQgRRUdAChCEURFKoRQhJFCKMijC0ISYpYott6Aur9ofMUUotNHH2wJ7xI65h/Wo545a+0x8wjx88tVHaDgZk3bQkHVgNwebCOR5/mKO1iwN0RvhB+akGuTNjZYn5XAD1SXSEGl0CzeVgGUgg7EbUV7EKglmCjqSB99Zrh/EO7V7iSVK+6dSLsqACRvIO/MDqKr8VcPv3CWdtR1jr+6nQDU76CmOx1MBrX8Kxk0WhxPaFcypalmZlExAAJgnXf7qtw1Y7s3hS97PyTX4nQfifhWtim4OV8rS9/wBlMZLhZTtCkIaXW1MTZpJNN95RF6EJTqCIOx+6uUce4OMNfa2GzLCspIg5TIg67iDrp6V1HE4kW0d3PhQFj6ASa5LxHiL3rjXLh8TcuSjko8hWeeqS5CKUc00z0HuUyzVjpJS+8NEblILUg3BU0otKZqaa5TbXaR3k1cNVSVJt3TThuVHQ0sNRSLXQfZg7RfH7EoR0zeIH4wF+Qrd5qzfYfhL2MN4wQ1xi8c1BAAB84Ex5xyrQ1uaKAWtgoJdCaI0IqysjoxQAoRQhHNCgBQoQhFCaBNEKEI6OaSRQC0IRswAJOgGpNUWJ4tcuNltAgeXvHzPSp3HrmW1H2iB8NT+AqTw/Bi2gHMiWPU1oZlY3ORZ4WSXPI/u2mgN1TLwO62rQPUyfpNL/ANnG+0v1/pS7jd5evGxddLyKLZW6r9xEiHCmAeYzKRrvI3zOEvtlJUuwbv3zfpty0XyP4nyImRC5JZV6TrpVDjHhAwEXNrQ/2FdX3SPgxH4Ciy3rerWw45yob6jWrHgt4fotu5+sIa2LnjZrtzxDPE7sRMAAdBFQMB2yS4bo7q4vdwRmKAvIBgBnENrtPLUjapOIzfOAUfBAfISEV9rd63kRRbcspIAAzQYOoG8ExNQLvC2Y3b10MttSTAHiKrp4QY0Cjfy0mrDg/F7WODTZZCvNsuozEDKytJ2E6QJjXnbW8GQChbMhBHi94A6b8x61jkwsEzg/jkdVJjkGjvX+R/Cb4OtrulNkgodZ6nnM6zU2K592H4qbd/uifBd09HGx+MR8uldCNbsThvhn5Btx9EvAYsYqEPqjsR5ptlou8Pn8qWRQy+f3VnW5MZaTFOVk+1fa5rD9zaAzgAszCQs6gAc2jXXaRvOlS4NFlBNK37Q2wcLfDNlHdtrroY0213gVyC7jR0b5HT+vwrUYjtheu2blq4qMLgADRlKwZ2GhMgRqIjntWVxyxtz++ssjmuIpZ3uB2SEfMZHuxvr9PrSyKTh7gKiPz5UdxqUd1RNu1MtSi4JInUbjyoVcClQporRgUotSc01KhLtsKezDrUJNCcpHWOnyojil/aYQOQ1+Z/CrBtnRSAu/cMxIZFGZS6qouBSDlfKMykAmDM6GpoWuTdg8YbWMRVGlwG2R5e9OnQrPpNdYVq0tdmFrYx2YJeShloCjqyshFAiiZqINQhKojQmiJoQhQiimhNCEtaOkBqOaEKBx23mtH90g/gfvqXhsSHUEHUgGOdOMoIIOx0+FVScLBm04MCWt3FJDLO8MNQfv13pzac2jwszw5j8zRuPyEzxHCti3uWrlpRZtLKNcEi5eZfC6iYyICZncnlFZviHZq9bt27S2sM73LfcLltP4dBmvOxlQwGuY6nkDV3isRjMLrAxNrrEXAPPL98H4UrBdvLD+/mtnzEj5r/SpOCe4ZmeIdR/G/wCFQdoxNdkk8J6O0/Ox9UMNw8YXC3MuFyXLsoyWB30mCqtD5RliSQYGuu9Y1baWhbVkB/3hWAK4NSoltIW7PMaNCCI0rpFnjmHfa9bP+MA/Imar8bw/BEIJw6C263Bl7oA5Z8J/dM7VmdA/aj6LU3ER75h6qk7K4jur7DJefvmiVs4fKo0gs9lyFACt4dtyBO+s4zxAWLL3DuAQvmx0UfP6A1TP2jwWGDdyqEsZIsoAGPUkAD76x/HO0FzFNLaKPdQbDz8z5/dXRweAkeRnFDzXJ7Q7WhiYRGQXcVx9VF4Y5F60RuHSPXMK7Ca5t2M4M12+twj9XaIYnqw1VR8YJ8h5iuk0/tR7TIGjgLP2DE5sLnnYnT7JDGkSKW9FFclegVXx/in6Ph7lwRmUQoOxY6L66mY8q5TiMQ1xizsXZt2O50j0GgGg0rde0XCsbVpx7iuQw82ACt9GH+OsGQIrHO43STIdaTNxjyj1J/pvUW48yDyjX1/Jp662tV+KJGx947Hb578hp/WltFpJTVyBtE9dtaFm+SdzBgiddI5SfprTF2z4pbnsY2I8jQuXCOQMa6Ea/wBK0Vor924tBGqGHvZcxMnlPPn9/wCFPvfAEkwPPSlcH4BiMWHFm3mygFtVUCZgSxAk6/I1T8Sa4Ha3cBQoYZSIMjqKsGZimyxbH1R3OIkmdxmkDyjQfOncPxwq6sUVwCCVMwwHIwdqras8H2axN213tuxce3r4lWdtDAGp58qe5jTuqhvQLXN27wmLRLWLwxtqrqc9ozCjcaAMAdAQJ+grP9s+E2LN5ThXz2biC4uubLJZSJ6eHnryNVmA4Tcvd7kGtm2115+ykT8dTp5GrfEdmsTg8jXV/V3QsMuqhmEgNoCrcoI15TFJbEIvkJocJrnOc0khbD2RcMY/7y7AIrMiSdWYqAQNdgCfifKup2L6vqrKw/dII9NK4Et0lQpJKrMKSSozGWgbCTqY3rR9jcU1vGWck+NgjAc1bQz6b/CpEguklsg2pdgFAmk3LgVSWIAAkk6AAaknyqh/21w+aPHl+3l8PrE5o/w1ckDdOJAV9QNJBnUGQdaUalSlVlu3/av9AsI4965dRdIJyA5rhE6TlBAnmwrT15x9oHadsbjHIP6tGKWgPsgwGI5s2/xA5VBUgK5xnttxjBhbS0ksSDlLEL+yokxoOZBkzsIAiYf2x8RUgl7bjo1pQD/BB+tYhhFFUWrUu09n/bbZuELirZsk/tp47fxHvKP4q6ThMYlxFe2yujCVZTKkeRGleTQK1vs97avgb4DEmw5AuLrAH21H2h9Rp0ibUUvRgpVMo8iQdOR8qVNSqpZNVnEOzti/q9sZj+0vhb4kb/Gan0BV2Pcw200UuSJkgyvAI81k7/s6U+5eI8mUH6gj7qhv7O7vK5bPrmH4Gt3bpytje0MQP3fgLnP7Hwjv219CVgE9nd7nctj0zH8BVpgfZ9aUzddrnkBlX46k/UVq6FQ/HzuFZq+imPsjCMN5b+pJTdjDqihUUKo2AEAU5QoVhJtdMAAUEh6RS2FFpQpTeIwyupV1DKdCGEg+oNc07a8OtWb6rZGWUBddYUycpEk+8J00jKDzrqEVznt9gWTE94fcuKoB5BlEFZ6wAfiehpMw8Ko/ZY67bqux1ktlEkRJ+7+prQWcKzsFRczMQFA3JPSaRxvs++HbLd0YqGGsrB3AMDUHQ/DqKzNsarPR3CyjYYgiTM+v4mm7tvJznyMTVjibMac+VVvFFOhjwxuPjvWmPxHVXbK+10b2XcQYYe6qWmaLk5hlCmVXSWIlhH1HWsT7Qcd3uPunIUyhUIYQxKqJJ1Pw6gCtT7Pe21jD4bur4KZWYhwCwYMZ1ygkEHTaIArJ9tuMW8VjLl20DkIVQSIzZVgtB1Hx5AVnw8ZGIe4g81vVafbVbZXfphReD9mrmKVzZKl01NskhyOqyMp103+8T2rshwcYbCogzAN+sytuhcAlP8Jka61g/ZRYDNdeNbcAHqLk5geoHdqR0k9a6Ff4kMNaz3Se7U5WuMdc2gYhFHuAzJnSDoQK1SEk0pjaGtDuql2eHW0a46ooa6Zc/aIXLr8PvPWqbtI2bB30Yl5R4OQhc6DNlUgQSrKSNZ05kGtENqyn6Jjjeaw4RsMSzd4XMlDcVkUJEK6qHXT3pkmqbq650FgkEQQSCCIII0IIOxrRdjcL3mMsKDENnnnCeIx6wB6E+dQuPWnGKui5GcFZIGjDIuVviIJ6EkcqvPZ9g8+MU/3as+nWMgH/AJvpVG/OFzMtPrzW07a4zJh8gj9awU9coBZvuUf4qwkVvu1XA3xARrZGa3m8J0kNlmDyIKjfQydRWJTgN03svdHP4gRoQABbglgcoBD9eQ6RUysLjaa8ElX3ZrtQtu2bd0u2RoWFnKmVSASYkCdAJMadK2SuCARqDseoNcwW2bZysPFnYNEQpWQd4MeHpXQeEHJhrWeFi2syYAEaA+ggU5hJGqlhOxUrEKSrAbkGPWNK85cI7MXbuHN+yhe5ZvAMnMqqq2g5kHlvrXdsf2kCg90huHQAk5FJJAEGCTqRrEedZrguA7m7iVTKxv3VfKBCK9zMriCzHL4c0TsSOlQ80tMQBsrnPaTse9zNi8Lbc2LksUykPbafGCu5XNMET+JpbvZ1/wBFt4pJNtmKN1S4DAn906QepjpPcuE8WS899EIY2HVWbKVDSgIIBJ0jnJBABBpWJ4ZZ7m6jKBbcs7jYSYLHy1E+tLzEaJ+QHULnPtA7HQn6RaWHXW6BoGHO4B1nfqNeRnnS6Gu/W2R7YdAjJd3ysSQxQPDyNSyGZG/mIJ45xfsxeS9cCWnZFZoIUkBQxAZo2G2p8zUsJGhUSAO8TV2fsX2lP6FhhdRtLarnBzaKMoLCAw0A2zVU8V9rKWcSbTTkS80sgDE2ktKUVdYJe7mBM6KOUzVfxTiv6HgYQjPbRUUkTLQBtOuxP9dq5aWu4q9zuXbreUs33U5YmOLrW64z7bsVcJGHS3ZXkSO8ePMt4fktVie17iIP/GU+tq3+CiqC52XxSnXDXv5b/wBKr7uHZWyspVuhBB+R1oTF17sv7bg7BMZbCSQO9tzlHm6kkgeYJ9K6xYuhgCCCCAQQZBB2II5V5Ox3Drlh8l1SjwrQdwGAInpodtxXcvYxxw3sEbTGWw7ZR/4bSVHwIcegFANjRQRS6HSUuAzBBjQwZg9D0NZrtrxcoqWkJBuSWIMEIsCNNRmJ36KwrKcNx5sXFdeREgaZhzU+R/O1KMoDsqW51FdKxmPt2hNxgoO07n0A1PwpWFxaXFzIwZeo69DzB8jXPsbxPv7hu6w3uA6QgPh+fvHzPkKtOymNIusn21n4r/oT8vSrNfZpGfWlsTRTSA1HFMV0uaJlBEESPOjJoChCh2OD2UfvEtW1f7QVQfhA0nyqTdsK0ZlDRtIBjlpNOCgBQhco9oF2134t2baJ3QIYqqgMz5WiFHKN+pPTXH31hW8wZ+RrpHbLsbca8b1hS4uGXUESrQBIkiQd+sz1053xV8qNO8ldwdiQdRodjqDGtZSDnWdzSXKncSsD/Si4fwK7iLotWVzEyegAG5Y8gJ+7nT1u1mRuo+78girTsx2hGFdy1oXUuBQQTBGXURoR8D5dKc1xbst7mB263PYfs62DtXEuAd47ySNVygQoB/inQb+hMzj/AGdu4pRaW+bdo95micxW4BntkAjMpaGmREEag1V8F7Us8i3hbn6Oi++WXMIkkRop0/ZBn51oF7QWhu5XQnxKw0G5nLECRJBNKDiSSNeqaQyg30U/FY23hrQNxsqLlSSCeiiYBNR+B8Vs3hcaySUD6sdAWKgnKDqBtuBqT61HxnHLDLkcM6tyFt401mSABEA5pERMiKZwfDwqFQSiMcxUEMzeTMRGXbwqOss0mrAcJbntAu1OxfAsPeTPfEM7FkK6XMkKqgQCSCFDQQQM3KneHYJbClbC92G952h7jfXKOcbjU6Uw+KVOpLGP2nZjBO+pOgJpD8Q/dufy3/y00BYy7W1ZXLaNq/jI+0ZHy2HwAqHi+7BDAKjbBh4W9AVg/DyqDe4kfsv/AC3/AMtMpjxPiDAjqj/5atSoXo7thnurchTlYEs66vERmUEBtt2AbbU7VMvXCxl2LHzOg9ANB8BURuJL1P8AC39Kg3+LAzEx6H+lAVXOKnYq+sEHY7/nrSOE2xdF0MxzShDCFcAAlToInNm1iPKqJsWW92Gmf2gNh4tzJA5mPLfSlW8TcsurZTbYyNYYGCMysFO0wN9xptVXAHS9UyFz2akHLytJwXs7awVp1w6nxEt4m1ZohQWjbQDbnVi9vMsOAZEGNjPxqibtbaKxeRhMDwgsD5iAG89tOtM3O2dhFi2rnyyx8SbhBPrqaV3TzwV0BNGBeYJzhXZazgkK2jcIJmGYEAkAToo1gAc+fUyxexiK5bvBKn/hrBJ0ggjeTtOgGnnVJc7YteuFD+qHIg6k9C2kfAfGlpdEHLqFB90EqAInVRGkrPSRUmJwPjSXYsAZYhayfbYtFlOUfDNoPp+NbrA+zWyt0t40CuHtlYVkYABsrBjKSoMMunI6mqLjPC1xCZcwDoZU81bow3G2o308q0vZ7jl1sQbVxHJGVu8ytka3cEqDqVBU6T4fccGZkXcb2SsORVFa4gRrt1PIc6qMZgO9K5xZa5bZbiA6skbidSDt4gNTGlXL2wwIOx3gkH5jWs32f/SzNvEWgi27jG20qZWLisRGozlkMEcjSS0OBBW3MQQsH27wqWrd5rpFzFYi9o2QgW7VqICTMSAg3JINRfZf2vTAYh+9zd1dWGgSQwMq0c/2h/irofabskmMZDdYi3bVtF96WZZaYOyroI1J8tcH2/7GWMLat3rHeKGfu2S4ZM5SwZT00Mj021FTDTRSVKw3a2XF8f3zpeIAF21bddQQF1kSDEgzI5E1XJcmTsAdzERAOb0g0n2f2AeHstzNcLMzWkXwtacBkLFiQAG8GnkTBia0PDuBJqb1tyG0CIyEAZFXxDTodmI2qj4rdusbm2qrDtCoDoSNB9w8oECrHhJIxFqN86j4Ew3/AJS1ROI4RgQqsHJnKRCuzShVSlweFiYHMbweQ0nZvgLowuXdCohRAkkiC7AaDQmB5noKu1hzWqBhsLSIKcCU2DSq0pycIoCjoVClJNKojUbH8RSyuZ5gmBCltdeg02Op0oQpDGuM+1Hg1rDXbYtZh3gZypIKjxqAF00G+hnlWyxvbWTAYW1kxGUvHIkklR1gDprvWD7c47vjauF2eMyksRGsEQB4Rs2wHKllwOiGuGalQK0K3/SPx/Pxpzs7wv8AScRbtTAY6nooHiPrAPxioYfwwDp5VofZ1ilTFmYkq4XzMqSPWM3yNZ8Q8sic4b0tjBbqXSsQ6WRasIuVYgDKcsBSYB2J8pk6mqbH4Y2goOUqdVYyYCjdlGuggSJ3n92rsKMRqxIQHwqDlnKfeJGsyNNYiKGCsgvctuuYIysmbxwDIBDNJzeEmDtIiRFczDvmwTe9vQ7jnyOoRPC2YBpGyj4TAm2we8AI8CgHNq7ASTA8h8TSeJr3Gqg92ZOgJCEanb3VO/QQfIVM46W7o5BmYQVExJBBAnlMUnhHGEuoGB0PXQjyboRWUY6YyHEO1vQ9PL39Vb4Vgj7sKpwWOFy7bjUSxHT3GH40xj+NXFuOqsAFaB4Qf2R18zV5icNa75HAAc55IgSMp97qfOslxyyVuO5jK9wqupzGNDpEcid5gV6CHEd5AHtXMkhcwkJ672nujQEMdCQFGgnWSTA0mBTtvtLcbUFP4T8j4hBrPlip0ghjz5EyZkbjy+tOqdSeZ3+G331QTyZje3CbIzDiFpY4l/IrT36q2u9qb0kL3ZI3lWgeR8e/l/pLlntRdaZCAjcQ2nT9vUef+tUFw5TmHMiRsCSQJ8jtPWnrYgzuT+QBrtqakTy5zfyqZPh/h25Lz8+//Pyl8X7RXAwBRQZDBkGrODoGDE5tl0mfhTOH7X3bBhrQk7S5PhlmMEDXxOST5gchR3VJgjcbA7GfuPny86g4213iBiQijxaiW28jHPYeXpT2Yj9VoLRXJ81DWxHDOLnnPegr3/St19or/wB0v8bf5acft9cADGwIbY94def2Onz1rGBIPxnXX4HqNhUzEcSzrlywdJ6dfD+dPu6cscgewMZYJ1129/0ssBhdHI6SSiB4RW596flaNvaH1sD+Z/8AxQtdp1uPmIWzswFxmCv4SpkhIKkGDrOi+RrH54YGAY1g7HyNXl1RdWCCDpvoV0B0PORG2lZMce6e1gb4TytOBax0TpHPAcNh19+X3WhOHDYbvWIckoqkarAe0krOsnuwZrScFacKgtkZgpWd4cSDPo2tUFxAuAtqNBKx/Nnn6UXZ20zXSq3GTwkwD70ZVEieWblB2gis8lA0OiiKQl+vK1fD8elwMAZa2crgzKsOsgT6xB1qS1yKyeJvPgmd4VmuZAXYt4o8InX3gNS0QdeYklheOreA76+tv3pQArKz4SrE66b6nU7Dc1DS7QLaXAa6qXxrtGEm3bl7h0OU+5PxEvroo8pjnmOJW0vuhv5nKjwrczKOWuQwOk6etSuH4pbbi/3c2sxXTTLpIAHUINunOdDtLN3DX0/ZdG118Q+v5FXbAHt8J18kvHWxzRxXXQn+lmcNj42/OutWuH4lUpuyFjdSyj91zHyaY+FN8M4FaCZml8wzAOcyiRIADSD6mddoGlZjC5h1KyxtL9kq5jlZSDsfyCPMbg8iKvuGcQF22rTJgBhsQ8DMI9foRXP7he2SrqVJLEeEqGE7r4VGxWQAI6VI4T2kbDsfDmRozAe9pOqksBOuoO8DUURy07K5BNGiuhil5aqOC9pbWJZlt5gU1hhBI2kQTsdPiOtW8elbAb2UpYaiz0RNJFCslMaQDTOOxyWUL3GyqIE6nU7CAJJrMY3t2viFlCxmAz6KepyyG30G3XoDVz2t3Ki6WrcA6HX1rGe03CWhgWbu0DZ7YVgoDAltYIE+6GpF3t3cAJKWlHmWIH3T9JrF9sO1lzFW0tmCqNmLBSsmMo0JO0t0351QSNdsrt1OizCiT61oOz3Yx7wFxn7tZOWBLGDEjUACRv5fGs/YWWFb7sNxjODZYgd1lC9SstJPp4R8qbC1rnU5E73NZbVc8JxT2QtolSQIHeMVLfvK0HODqYiRsa0mGslZLasxkkDTaAB5AD7zzp08KtusMs1Gv9mLRDBVCkqwGmgJGhgdK5+JwBm8Ik06Ef8AUxuJIAzN1ULivEFH7xUElVEt8h/7Vmb3D71hVu5tG1JQEgA6y26lRPvGI36xuMLgbeFteQ3Mefl0mncdiUSy7tAQI09DIPh9TtHOatB2fHAxwPivn+kuSd0hHFLIcFxjvd8TSAjaQBrK9BvvUTimJL50D2wCbi+LvAykXW1BVMpHumDOokRyc7MWznM8rcH1lP6GoF73383f/vamDLHE0AJHeO1JKZu8O1H6yzoZ98jkdNUpY4cZjPZP/wBVfxqHiscFZRvB8UctCI8zrMf1FS7ThhIMg0PaWtDnNNHZIDmkkDhE3CXaY7swVP8AxbfJgfteVODhF37IPo9s/wDrqLjcYqZQdTIMASQJ3+lPqqkSIINQQA0EtNHb3SkEHQJZ4Te/umPoVP3NULFcEvmzl7q5OVdkLagAx4fMUvGXFRTMbEAQJJjQAVGxVyVTKdDJ0/dgAfM/Smwi3NLQd9/p9lVxbRBVeeC4gGDYu/y3j7qjvw26CZtXP4G6Dyqzvq6eLvHHP3jH+nwptOKXSTF64OnicGIH734V3u9kIWQNZaqXw7TGUgnTVSPKTPKrzD3FlhmXQgbjkijrQXi19CCb10gambj7c+cbSfhVhg+MO5aLzmD9o7ciJ5HXWuVjCXHxWtUeWtFaY64BgbJ0glNf4mn6VV4HiaI6uLhGX7OUtsREOQCDsR67EaW3Ej/ueHnWSkz/AOG5qmA+H58qyzuyvTboghakY3vhbcZW8JPhDE5syMEaVi2cyagkxHpOWxqi3eFsOrFSfEIBkgFkYDeIkdNeelAMepE7wxE+sHWkXV8J05SPUaj60CVtBoC14fFujmDztyh+iLJOomZHLXfz1paW2Q5kJU9RoT68j8ZorVyRUlDpTbrUL2zo2UWuaCDuEv8A2svWxLKrrzIOUjzO4I66D+jT9qzcsG2xZGUr3ZRiJUEDJciJ8MnNA1G3VrE2/kam8A7D2sSgy4oi4JzJlEqA0DcydOfmPMGshe8UvN9o4FuHqSAUDuOFTNxQDUnMY1JMkAb6k7D8akW3L7K59EY+fIVp/wD/ACuG8OIhfO2C06bw4BH+lW3AexRwt4XBiGbQgqEChpjc5joIB66b9c4w9nVcYNPKyfBFxVi+ty3h7zDZh3bwyncar6EeYHpXVxSRR/E1qY3KKVwKRms1xftvZs3DbANxlDZsugVxEKZHMmCRMRrUX2h8Qu27aKudbbTndZ3kBU8OonU+cAbTXP0byI57R/rSpZS3QBQ51Kz7Rdo2xDW2NvKUDAgOSrayGCkaQJ1mToNgKorvGxJyQR9oyR8Bpp5zUkWhMwJ6/nambti0qksqgGJ0+W3pyrNnDjblRpF6i1VYzijsQC0gGYAAE1AuXifOak4/GW30RFUDnEE/LYfX0qItgmSJgR9WgeuulaW6DalsadNqT+CGpPIUjB497Th7bFWmZ+I0jpUvCWCwNsDLAM/OCPXfry60vH8E3NuNzAmABKxHnIJozhp3UOez5SuhdmO1GJxNouGSbTZSgBGYFQQZLGDvpHLcb1o7HalD4GV1ugTkyMTG06AiJ5zHnWV9mnD1Nm4LmRyrHwaZlBCndTJU6mDp9avLWGX9ICr+rAUnwADNmYTJjT3B0Jk66VczkEA6qhYzi/VRuPYm9dtOzju1t+JQG8RggkuVOggHQE/Ssve4uXIDuzKNFLMxg6ajMYAhhr59K2XanhmWxcym4PA0+JnnTUEMTp6bb1jM4/PKs8ryTRS5corKrzsywNx4I0UfUgj7qqS2+vNteepOtWnZRQGuRpou3qxrPDE+dEn+NqQq/E2u7YKSCDz2jzfp689dqt8Fh+7B1kkz5bRpVFcWGgmSefNifx/O1WWC8CgTP4eQ8qZPjZpmCN50H5WmXs7DYZjZYnguduOnvz1UfH2Mj7znOhJ1nz9Ou21WvD8L3awTJJnyHUD87zVDeBDkEyW2J3Yf1HQbeQqywTFVgn0HQdKifGSyxtidsPyok7NgwzROyQFz9x09nrzsi4xh4/WToNCOn/T69N/Xam8PgCCjE6NyGo1AIM9YXl5UzxAktJMry6A+fmevw05uYYsq+8FkjLJgAzqdeUTpz+90ONkythOwPRVk7MibB8WHjMdK989eOnnJ4xakLHI7dfX8PzFVbTMZggKYJ/ej3fTeT1A+Fhxm9MZWBGpbKdQPhy6momEGrIseIajoV90+sldOY9K3S450X6QGh1Kzw9mCWE4ouHh0q9ffTrqpWMwpa0COW69Z/Pp1qPwxC9wFSVyxJPSdVA57HyEdalYhnNlcg0PvEe8B5D7zuPqIOBbIwZfdHvAbZTz9RAPwqJ8U9rTA0b+Xv+kQ9nNkiOKLwMpqr19Pd6racVtn9GwwP7n/AOFqpytXnHGy2MOD+79LVUjNXIxJ/UVykxTOKSV8hqdYkQefyqT+hXnGa2qOImBcUvl3zZFOaPmfKrrsbgrF+Xe4e8tn/hg5Qu2R5iWOh8uokTUxxPu6TIwWODuioUA5Gn0GlafEcNF24LMBipzqVZUOQtDAgaEnKBIEc9CNTxPZdEzMyXFVo91gwQ/a08XnBBG/LbSbGhC9Q3taNw1Cy11CRoCT0GpPkPOtj2F4G6ZrzjLmGVQQQ28sxBAiYj4fNPDcHhrCi44F1g4YsCC1u2YVHKgibeYE7GM0661dcc7QrZTwENcJIA3CwASzRvAZdOcjzILAFlYcZ2iZWmNoocq1K0UUzwvDulsC4xa4fE5J/aPIcgo0EAAaTzqQ1XXJSYo4oA0qTUqFFx/Dbd4ZbttbgBkBgDBgiROxgkSOtVOJ7FYRv/hZf+h3H0zR9K0BFUXGe1uHw8gtncfsJBP+I7L8TPlVXZdygrN8Z7B5LbPYd3IEi2VUk+jArHqQdJ3rHrc0q7452zu4hTbgW7bbhZLEDkWOkHnCis4y+bfP/SsMmQnwpLq4T1zL+0F+MfjTdt1jwqAJ6AbHf5iaZXDqsQNtqSEC7afGl0FW1IN6KTbuDMCwLDmAdToY5jnHOmWaiBopAdRtOcQ4YtpAVL3CwBV1BAUftkkE+KYEGNzzqujmxJPViT9TVtw7HtZfOsTEHzHTr+fhV+vam2ykOjCdxowP1H1FNyg7FdzDdqBur2gnzVRwjtNet/qy+ZG8IFwkhCdAwOpgfZ29N6bzFCUO6HKY6rpTOPFksDZR0ggwWBGmui6wPjHlTWYzJkkmSTzJ3PrS6PVZe0cRBM4OibXXotd2RuSLp6ZP/XWTDeEaxoPurTdkjFnEEbgD6KxArLtZbLEEGNCVP41pkHgauYtdhu0OEXDFcihohrO5YxvJmV/fO3rArLC5+d4+epj51U5CGiDm/Osnl5/+1T0fSCyzz15/0rBFg24cuykmzep9/wApsszpALGy2/Cb2D/RTmCgad4H1fNy1iTzy5fhBBAyd11zNkzZJOUtGbLyzRzqlZ9ZY+LkQZ3+zHL8mrC0xIExPw/CqxYTuHOdmJzHY8e+qmSbOAKqlp+yuFw9wnvYZ9YRwMmXqAdGMcjt051quz1qzbL93aLLMq4ts5M6lQ0GUGkGY1I1ia5LiQSYbbl0Pr5/nzrR8B7Y4qwgQEMg90Os6eWoYD4/DmXQQd3MZi80Rtx792VImGUNrblbztDatXVQFEyEw1zL40fTKskZrbGT4jB2GhYGsV2n4FasFGsnLDANb5KGVoIJ1EwfCZmCR7pocZ7cX3UkJbQkZWdc05ejKxKsu/vAxM1lrV9iwBJb1JOUa66+p/Iq0kb3TCVshy1WXj3+fNS6VmTLWvVbDg3AH/Rrd12K2jmJKgEqqmAzSDCtDeIe6ACd5WdjOz2FZsiQjMpJCvqBBPeQxIJPOffnTXWs3a7UXLFk2wiNvldwWNsnmASV5mDGnnoKLgXay5atXMObaXbbhve/ZLAydtZOsHnrTntfJO2USkAft4Pv7+VKrHxtZlyjXlX3axot4f1P/YKz3e8uulXvbhoFgebn5BB+NZYPRP8A5LSiVr2KsoPLQg7EdCDyqHhMCpuNdY3VLyCbNxVkAxmKldSYDHxb8qq8FjoIVoidCQWyz9ldt+fLz5WtrFohyZs+YkrBBMnUg66akkEwNY5CdDXchaw4PCnWsTdwhN6zd7+2couC5JdPsq8+JRqYI0k7aydPiu0a3MK121uFZobkyAnK0eYG3LXnWSNxg0yC0EBBqpU6EXCd0PMfIEgVQ/2kbH6RYWSt3KQSfdXcg/vZWCH/AKTTQ8USeFSQUNFNxfFHcAFzojoDABAbYD90eKFM6MRtpTKYwqSQ5kkEHcrBnSelQ+HYF7z5VIAGrOxhUXmzE7D75gVvMP2EwoHduzvciSc5UgbSFUwBP2s3xrlPeWi3FVY1z9kfZ7t5ZSyqXsyuDEgFwQdS5aSSSSSZAOug0rXYPiCXVz22DqeY/Oh8jXJeNdl2w94oXm2RmV9ASJgg8gQdz5iInSXdw1mzZS7hcQwvZQGtyWzz7wM+7/iOUgec1sZKSASN1pGFmyh1b+q6hexKoVDMFzHKskCSdAB1NPTXI+BcburdVye8uKBb8YllGigKCwE5Z3OuYnWZrrSbCZB5jeD0nnTmuDkjY0Vju3hxGoV7/dke7askr0PeXFuBjJ5ZYiNOuS4L2Zv33CtbuW18WZ8hAGUTAzDcyoAO8+Rrr8GgRVXRhxsqpba4fj8DcsNlvKUaAdYjUTAIJE+UyKYKGAYMGYMGDETB2MSJjaRXc3tBtwCOhg/fTGM4TZuqFuWkcDYMoMaRpppsNo2FLOHHBVe7XEYpNdYf2f4QiMjLrOlx5P7upPh+vnSLns7whHuOPMXHn6k1TuHKvdlcooV0y57M8Odrl5fih+9KiXvZYJGXEGOc2wT8CGA+lR3LlHdlc+ihXRR7MLfO/c/hT+lQcb7MXGtq8reTqUP8QLD6CgxOR3ZWJAorlwDWdK0tjsFi2km2qwY8Trr5jLm086Re7CYwEjugdCZFxI9JJGvqKrkd0VchVVwbtE9kMqFRmIbxqZ2gRqKtG7b3tNLfyf6Q9SrPs8vlTnhScoA94e82ct1ARZERJdRpBqrxXY3E22/5dmnUMi5usTlJCtG4n4mnZpGhTlIUte3twkfq0I/xa+hzH7qfHbc87K/xn/LVFc4Ffy5+5vBV1zd28AczqPr61bdl+ywxYYG6UdN17okctQ2YDc+7uKkSSHZABKkL2xU+9h1/i/qlGO1VkjxYVT/AR9UqwPsvfliF/ln/APYaC+zC7/f25/6Gj/uqc0ytlcoDdocIR4sIv8Fo/fR/2zgjE4Ufy7f9ai47sXilMW7Vy4ZicqqvqJuZvmopg9lMWP8A5a78gfuJqpklHCinBWR4pw+f+X/+2v4NSFxHDeVnLPRGH/aaqj2XxUj/AHe9/A39KM9nMSN8Pe/lt+Ao71/+v4UeLorXNw08iP5/9aTaw3DAIWR6m/8AjVT/AGFiP7i9/Kuf5aR/Y9/+5vfyrn+WjvT/AKj0RqrDtbxS3ea13bZsouTowiSke8B0Pyqj8OXc5p8oipn9hYj+4vfyrn+WiPAMQdsPe/lXP8tJfmebpRR6KCzgc6Nbk6zPnU//AGWxRP8Ay9876G2Y130ilr2NxmpFi711Cx9WB+VAYUZT0SMJxd7YjQg6+IGZ6kgyfjNQ8U2dzcIExsPUsdzuZ+gra8I9nPeLN17tsiJU20HLkwdgR56egq6w/s1ww95rr+rBf+xQfrTckh0KbTyKKxPBLCqeRYgEsRI5xp0idPPzrUtxHu9Vku4YZzrElSzNymAIG3LYaNcd7HJh8rWC1u2ZLlpdFIiCTOZZE6nTTqda3G4N7aBmuWypAO7Tr5AGTrtNcebDTB/UL0rH4aVrT8vl9Pf3U/Edow9+yzW1y2wVOb7dyAWBOyqQpzQTGai4thFe4bj27kEQWVQieTFZ7wxJk6khB5Q8OzgtWLd9jcZpUlVQwseKSNWPuxOg8QMVeXbyMoUMHJ2CHMT6AfftXQhZIxtO3WOR8QcDESBtfKznA+C2rmOR7J7y1ahmdhIB1KqG0DicrDTQiQTGnQqr+DYI2bWUgAlmaByzGYJG5mSfWNYmp+aug3ZYJpDI6ylUk0KFSlJK70GoUKlQiG9LNFQoQiilmhQqEJDUKFChCB3FJFChUoRCjoUKEIqGajoUIQTnTooUKhSjFFQoUIRgUkDeioUIShQYUKFCElqRH5+VChUoRgUpaFCoQjFKFHQoQiofo6jUKAesCaFChCOiCgbaTQoUISWpQFChQoX/2Q=="/>
          <p:cNvSpPr>
            <a:spLocks noChangeAspect="1" noChangeArrowheads="1"/>
          </p:cNvSpPr>
          <p:nvPr/>
        </p:nvSpPr>
        <p:spPr bwMode="auto">
          <a:xfrm>
            <a:off x="5334000" y="883538"/>
            <a:ext cx="47148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QUExQWFRUUGBcXGBgYGBoaGBgXGBcYGBcYGRwYGyYeHhojHBgVIC8gJCcpLCwsGB4xNTAqNSYrLCkBCQoKDgwOGg8PGiokHyQsLCwsLSwsLC0sLCwsLCwpLCwsLCwsLCwsLCwsLDQsLCwsLCwpKSwsLCwpLCwsLCwsLP/AABEIALIBGgMBIgACEQEDEQH/xAAcAAAABwEBAAAAAAAAAAAAAAAAAQIDBAUGBwj/xABLEAACAQIEAwUFBAcFBgQHAQABAhEAAwQSITEFQVEGEyJhcQcygZGhUrHB8BQjQmKSk9EVU4LS4RYkMzRysnOiwvFDRIOjs9PiF//EABoBAAIDAQEAAAAAAAAAAAAAAAADAQIEBQb/xAAxEQABBAAFAQYFBAMBAAAAAAABAAIDEQQSITFBUQUTImGR8BQycYGhI0LR4TNSwbH/2gAMAwEAAhEDEQA/AO0TRE0KImhCImmb94KpZiFCiSToABuSelLd4knQD8muXcd7WXcVmQQtksCFjxEDVcx+RgbQOkmj3ho1VXOpXWM9o8PFq1mT7TkqT6KBoPXXyFWQ7eYfug8nPsbQEsDr1hY03nmOZiueAUc1l79yVnK03Ee315j+pUW1/eAZief7oHwqC/bXGZge8AiPCEXKfUGT8iPKKpi1JZqr3r+qguK65wjiXf2bdyILCSPMEgx5SDUDH9ssNakZ87DSEBaTtGYDLPqYrnV7it1ra2jcbu1iEEAaTEwNddZPOKid4NKa6formRbQ+0YzpYGXzua/RIq74H2rt4hsgBR4nK0agb5SN46aH5GOao9GL5RldTDKQQehFVbM69VUSFdmWlqagcFx/f2Ld0ftLqBsGGjD5g1YBK2J4KUDRzSQKOhSjzUVCgKFCMUDRUJoQgRRUdAChCEURFKoRQhJFCKMijC0ISYpYott6Aur9ofMUUotNHH2wJ7xI65h/Wo545a+0x8wjx88tVHaDgZk3bQkHVgNwebCOR5/mKO1iwN0RvhB+akGuTNjZYn5XAD1SXSEGl0CzeVgGUgg7EbUV7EKglmCjqSB99Zrh/EO7V7iSVK+6dSLsqACRvIO/MDqKr8VcPv3CWdtR1jr+6nQDU76CmOx1MBrX8Kxk0WhxPaFcypalmZlExAAJgnXf7qtw1Y7s3hS97PyTX4nQfifhWtim4OV8rS9/wBlMZLhZTtCkIaXW1MTZpJNN95RF6EJTqCIOx+6uUce4OMNfa2GzLCspIg5TIg67iDrp6V1HE4kW0d3PhQFj6ASa5LxHiL3rjXLh8TcuSjko8hWeeqS5CKUc00z0HuUyzVjpJS+8NEblILUg3BU0otKZqaa5TbXaR3k1cNVSVJt3TThuVHQ0sNRSLXQfZg7RfH7EoR0zeIH4wF+Qrd5qzfYfhL2MN4wQ1xi8c1BAAB84Ex5xyrQ1uaKAWtgoJdCaI0IqysjoxQAoRQhHNCgBQoQhFCaBNEKEI6OaSRQC0IRswAJOgGpNUWJ4tcuNltAgeXvHzPSp3HrmW1H2iB8NT+AqTw/Bi2gHMiWPU1oZlY3ORZ4WSXPI/u2mgN1TLwO62rQPUyfpNL/ANnG+0v1/pS7jd5evGxddLyKLZW6r9xEiHCmAeYzKRrvI3zOEvtlJUuwbv3zfpty0XyP4nyImRC5JZV6TrpVDjHhAwEXNrQ/2FdX3SPgxH4Ciy3rerWw45yob6jWrHgt4fotu5+sIa2LnjZrtzxDPE7sRMAAdBFQMB2yS4bo7q4vdwRmKAvIBgBnENrtPLUjapOIzfOAUfBAfISEV9rd63kRRbcspIAAzQYOoG8ExNQLvC2Y3b10MttSTAHiKrp4QY0Cjfy0mrDg/F7WODTZZCvNsuozEDKytJ2E6QJjXnbW8GQChbMhBHi94A6b8x61jkwsEzg/jkdVJjkGjvX+R/Cb4OtrulNkgodZ6nnM6zU2K592H4qbd/uifBd09HGx+MR8uldCNbsThvhn5Btx9EvAYsYqEPqjsR5ptlou8Pn8qWRQy+f3VnW5MZaTFOVk+1fa5rD9zaAzgAszCQs6gAc2jXXaRvOlS4NFlBNK37Q2wcLfDNlHdtrroY0213gVyC7jR0b5HT+vwrUYjtheu2blq4qMLgADRlKwZ2GhMgRqIjntWVxyxtz++ssjmuIpZ3uB2SEfMZHuxvr9PrSyKTh7gKiPz5UdxqUd1RNu1MtSi4JInUbjyoVcClQporRgUotSc01KhLtsKezDrUJNCcpHWOnyojil/aYQOQ1+Z/CrBtnRSAu/cMxIZFGZS6qouBSDlfKMykAmDM6GpoWuTdg8YbWMRVGlwG2R5e9OnQrPpNdYVq0tdmFrYx2YJeShloCjqyshFAiiZqINQhKojQmiJoQhQiimhNCEtaOkBqOaEKBx23mtH90g/gfvqXhsSHUEHUgGOdOMoIIOx0+FVScLBm04MCWt3FJDLO8MNQfv13pzac2jwszw5j8zRuPyEzxHCti3uWrlpRZtLKNcEi5eZfC6iYyICZncnlFZviHZq9bt27S2sM73LfcLltP4dBmvOxlQwGuY6nkDV3isRjMLrAxNrrEXAPPL98H4UrBdvLD+/mtnzEj5r/SpOCe4ZmeIdR/G/wCFQdoxNdkk8J6O0/Ox9UMNw8YXC3MuFyXLsoyWB30mCqtD5RliSQYGuu9Y1baWhbVkB/3hWAK4NSoltIW7PMaNCCI0rpFnjmHfa9bP+MA/Imar8bw/BEIJw6C263Bl7oA5Z8J/dM7VmdA/aj6LU3ER75h6qk7K4jur7DJefvmiVs4fKo0gs9lyFACt4dtyBO+s4zxAWLL3DuAQvmx0UfP6A1TP2jwWGDdyqEsZIsoAGPUkAD76x/HO0FzFNLaKPdQbDz8z5/dXRweAkeRnFDzXJ7Q7WhiYRGQXcVx9VF4Y5F60RuHSPXMK7Ca5t2M4M12+twj9XaIYnqw1VR8YJ8h5iuk0/tR7TIGjgLP2DE5sLnnYnT7JDGkSKW9FFclegVXx/in6Ph7lwRmUQoOxY6L66mY8q5TiMQ1xizsXZt2O50j0GgGg0rde0XCsbVpx7iuQw82ACt9GH+OsGQIrHO43STIdaTNxjyj1J/pvUW48yDyjX1/Jp662tV+KJGx947Hb578hp/WltFpJTVyBtE9dtaFm+SdzBgiddI5SfprTF2z4pbnsY2I8jQuXCOQMa6Ea/wBK0Vor924tBGqGHvZcxMnlPPn9/wCFPvfAEkwPPSlcH4BiMWHFm3mygFtVUCZgSxAk6/I1T8Sa4Ha3cBQoYZSIMjqKsGZimyxbH1R3OIkmdxmkDyjQfOncPxwq6sUVwCCVMwwHIwdqras8H2axN213tuxce3r4lWdtDAGp58qe5jTuqhvQLXN27wmLRLWLwxtqrqc9ozCjcaAMAdAQJ+grP9s+E2LN5ThXz2biC4uubLJZSJ6eHnryNVmA4Tcvd7kGtm2115+ykT8dTp5GrfEdmsTg8jXV/V3QsMuqhmEgNoCrcoI15TFJbEIvkJocJrnOc0khbD2RcMY/7y7AIrMiSdWYqAQNdgCfifKup2L6vqrKw/dII9NK4Et0lQpJKrMKSSozGWgbCTqY3rR9jcU1vGWck+NgjAc1bQz6b/CpEguklsg2pdgFAmk3LgVSWIAAkk6AAaknyqh/21w+aPHl+3l8PrE5o/w1ckDdOJAV9QNJBnUGQdaUalSlVlu3/av9AsI4965dRdIJyA5rhE6TlBAnmwrT15x9oHadsbjHIP6tGKWgPsgwGI5s2/xA5VBUgK5xnttxjBhbS0ksSDlLEL+yokxoOZBkzsIAiYf2x8RUgl7bjo1pQD/BB+tYhhFFUWrUu09n/bbZuELirZsk/tp47fxHvKP4q6ThMYlxFe2yujCVZTKkeRGleTQK1vs97avgb4DEmw5AuLrAH21H2h9Rp0ibUUvRgpVMo8iQdOR8qVNSqpZNVnEOzti/q9sZj+0vhb4kb/Gan0BV2Pcw200UuSJkgyvAI81k7/s6U+5eI8mUH6gj7qhv7O7vK5bPrmH4Gt3bpytje0MQP3fgLnP7Hwjv219CVgE9nd7nctj0zH8BVpgfZ9aUzddrnkBlX46k/UVq6FQ/HzuFZq+imPsjCMN5b+pJTdjDqihUUKo2AEAU5QoVhJtdMAAUEh6RS2FFpQpTeIwyupV1DKdCGEg+oNc07a8OtWb6rZGWUBddYUycpEk+8J00jKDzrqEVznt9gWTE94fcuKoB5BlEFZ6wAfiehpMw8Ko/ZY67bqux1ktlEkRJ+7+prQWcKzsFRczMQFA3JPSaRxvs++HbLd0YqGGsrB3AMDUHQ/DqKzNsarPR3CyjYYgiTM+v4mm7tvJznyMTVjibMac+VVvFFOhjwxuPjvWmPxHVXbK+10b2XcQYYe6qWmaLk5hlCmVXSWIlhH1HWsT7Qcd3uPunIUyhUIYQxKqJJ1Pw6gCtT7Pe21jD4bur4KZWYhwCwYMZ1ygkEHTaIArJ9tuMW8VjLl20DkIVQSIzZVgtB1Hx5AVnw8ZGIe4g81vVafbVbZXfphReD9mrmKVzZKl01NskhyOqyMp103+8T2rshwcYbCogzAN+sytuhcAlP8Jka61g/ZRYDNdeNbcAHqLk5geoHdqR0k9a6Ff4kMNaz3Se7U5WuMdc2gYhFHuAzJnSDoQK1SEk0pjaGtDuql2eHW0a46ooa6Zc/aIXLr8PvPWqbtI2bB30Yl5R4OQhc6DNlUgQSrKSNZ05kGtENqyn6Jjjeaw4RsMSzd4XMlDcVkUJEK6qHXT3pkmqbq650FgkEQQSCCIII0IIOxrRdjcL3mMsKDENnnnCeIx6wB6E+dQuPWnGKui5GcFZIGjDIuVviIJ6EkcqvPZ9g8+MU/3as+nWMgH/AJvpVG/OFzMtPrzW07a4zJh8gj9awU9coBZvuUf4qwkVvu1XA3xARrZGa3m8J0kNlmDyIKjfQydRWJTgN03svdHP4gRoQABbglgcoBD9eQ6RUysLjaa8ElX3ZrtQtu2bd0u2RoWFnKmVSASYkCdAJMadK2SuCARqDseoNcwW2bZysPFnYNEQpWQd4MeHpXQeEHJhrWeFi2syYAEaA+ggU5hJGqlhOxUrEKSrAbkGPWNK85cI7MXbuHN+yhe5ZvAMnMqqq2g5kHlvrXdsf2kCg90huHQAk5FJJAEGCTqRrEedZrguA7m7iVTKxv3VfKBCK9zMriCzHL4c0TsSOlQ80tMQBsrnPaTse9zNi8Lbc2LksUykPbafGCu5XNMET+JpbvZ1/wBFt4pJNtmKN1S4DAn906QepjpPcuE8WS899EIY2HVWbKVDSgIIBJ0jnJBABBpWJ4ZZ7m6jKBbcs7jYSYLHy1E+tLzEaJ+QHULnPtA7HQn6RaWHXW6BoGHO4B1nfqNeRnnS6Gu/W2R7YdAjJd3ysSQxQPDyNSyGZG/mIJ45xfsxeS9cCWnZFZoIUkBQxAZo2G2p8zUsJGhUSAO8TV2fsX2lP6FhhdRtLarnBzaKMoLCAw0A2zVU8V9rKWcSbTTkS80sgDE2ktKUVdYJe7mBM6KOUzVfxTiv6HgYQjPbRUUkTLQBtOuxP9dq5aWu4q9zuXbreUs33U5YmOLrW64z7bsVcJGHS3ZXkSO8ePMt4fktVie17iIP/GU+tq3+CiqC52XxSnXDXv5b/wBKr7uHZWyspVuhBB+R1oTF17sv7bg7BMZbCSQO9tzlHm6kkgeYJ9K6xYuhgCCCCAQQZBB2II5V5Ox3Drlh8l1SjwrQdwGAInpodtxXcvYxxw3sEbTGWw7ZR/4bSVHwIcegFANjRQRS6HSUuAzBBjQwZg9D0NZrtrxcoqWkJBuSWIMEIsCNNRmJ36KwrKcNx5sXFdeREgaZhzU+R/O1KMoDsqW51FdKxmPt2hNxgoO07n0A1PwpWFxaXFzIwZeo69DzB8jXPsbxPv7hu6w3uA6QgPh+fvHzPkKtOymNIusn21n4r/oT8vSrNfZpGfWlsTRTSA1HFMV0uaJlBEESPOjJoChCh2OD2UfvEtW1f7QVQfhA0nyqTdsK0ZlDRtIBjlpNOCgBQhco9oF2134t2baJ3QIYqqgMz5WiFHKN+pPTXH31hW8wZ+RrpHbLsbca8b1hS4uGXUESrQBIkiQd+sz1053xV8qNO8ldwdiQdRodjqDGtZSDnWdzSXKncSsD/Si4fwK7iLotWVzEyegAG5Y8gJ+7nT1u1mRuo+78girTsx2hGFdy1oXUuBQQTBGXURoR8D5dKc1xbst7mB263PYfs62DtXEuAd47ySNVygQoB/inQb+hMzj/AGdu4pRaW+bdo95micxW4BntkAjMpaGmREEag1V8F7Us8i3hbn6Oi++WXMIkkRop0/ZBn51oF7QWhu5XQnxKw0G5nLECRJBNKDiSSNeqaQyg30U/FY23hrQNxsqLlSSCeiiYBNR+B8Vs3hcaySUD6sdAWKgnKDqBtuBqT61HxnHLDLkcM6tyFt401mSABEA5pERMiKZwfDwqFQSiMcxUEMzeTMRGXbwqOss0mrAcJbntAu1OxfAsPeTPfEM7FkK6XMkKqgQCSCFDQQQM3KneHYJbClbC92G952h7jfXKOcbjU6Uw+KVOpLGP2nZjBO+pOgJpD8Q/dufy3/y00BYy7W1ZXLaNq/jI+0ZHy2HwAqHi+7BDAKjbBh4W9AVg/DyqDe4kfsv/AC3/AMtMpjxPiDAjqj/5atSoXo7thnurchTlYEs66vERmUEBtt2AbbU7VMvXCxl2LHzOg9ANB8BURuJL1P8AC39Kg3+LAzEx6H+lAVXOKnYq+sEHY7/nrSOE2xdF0MxzShDCFcAAlToInNm1iPKqJsWW92Gmf2gNh4tzJA5mPLfSlW8TcsurZTbYyNYYGCMysFO0wN9xptVXAHS9UyFz2akHLytJwXs7awVp1w6nxEt4m1ZohQWjbQDbnVi9vMsOAZEGNjPxqibtbaKxeRhMDwgsD5iAG89tOtM3O2dhFi2rnyyx8SbhBPrqaV3TzwV0BNGBeYJzhXZazgkK2jcIJmGYEAkAToo1gAc+fUyxexiK5bvBKn/hrBJ0ggjeTtOgGnnVJc7YteuFD+qHIg6k9C2kfAfGlpdEHLqFB90EqAInVRGkrPSRUmJwPjSXYsAZYhayfbYtFlOUfDNoPp+NbrA+zWyt0t40CuHtlYVkYABsrBjKSoMMunI6mqLjPC1xCZcwDoZU81bow3G2o308q0vZ7jl1sQbVxHJGVu8ytka3cEqDqVBU6T4fccGZkXcb2SsORVFa4gRrt1PIc6qMZgO9K5xZa5bZbiA6skbidSDt4gNTGlXL2wwIOx3gkH5jWs32f/SzNvEWgi27jG20qZWLisRGozlkMEcjSS0OBBW3MQQsH27wqWrd5rpFzFYi9o2QgW7VqICTMSAg3JINRfZf2vTAYh+9zd1dWGgSQwMq0c/2h/irofabskmMZDdYi3bVtF96WZZaYOyroI1J8tcH2/7GWMLat3rHeKGfu2S4ZM5SwZT00Mj021FTDTRSVKw3a2XF8f3zpeIAF21bddQQF1kSDEgzI5E1XJcmTsAdzERAOb0g0n2f2AeHstzNcLMzWkXwtacBkLFiQAG8GnkTBia0PDuBJqb1tyG0CIyEAZFXxDTodmI2qj4rdusbm2qrDtCoDoSNB9w8oECrHhJIxFqN86j4Ew3/AJS1ROI4RgQqsHJnKRCuzShVSlweFiYHMbweQ0nZvgLowuXdCohRAkkiC7AaDQmB5noKu1hzWqBhsLSIKcCU2DSq0pycIoCjoVClJNKojUbH8RSyuZ5gmBCltdeg02Op0oQpDGuM+1Hg1rDXbYtZh3gZypIKjxqAF00G+hnlWyxvbWTAYW1kxGUvHIkklR1gDprvWD7c47vjauF2eMyksRGsEQB4Rs2wHKllwOiGuGalQK0K3/SPx/Pxpzs7wv8AScRbtTAY6nooHiPrAPxioYfwwDp5VofZ1ilTFmYkq4XzMqSPWM3yNZ8Q8sic4b0tjBbqXSsQ6WRasIuVYgDKcsBSYB2J8pk6mqbH4Y2goOUqdVYyYCjdlGuggSJ3n92rsKMRqxIQHwqDlnKfeJGsyNNYiKGCsgvctuuYIysmbxwDIBDNJzeEmDtIiRFczDvmwTe9vQ7jnyOoRPC2YBpGyj4TAm2we8AI8CgHNq7ASTA8h8TSeJr3Gqg92ZOgJCEanb3VO/QQfIVM46W7o5BmYQVExJBBAnlMUnhHGEuoGB0PXQjyboRWUY6YyHEO1vQ9PL39Vb4Vgj7sKpwWOFy7bjUSxHT3GH40xj+NXFuOqsAFaB4Qf2R18zV5icNa75HAAc55IgSMp97qfOslxyyVuO5jK9wqupzGNDpEcid5gV6CHEd5AHtXMkhcwkJ672nujQEMdCQFGgnWSTA0mBTtvtLcbUFP4T8j4hBrPlip0ghjz5EyZkbjy+tOqdSeZ3+G331QTyZje3CbIzDiFpY4l/IrT36q2u9qb0kL3ZI3lWgeR8e/l/pLlntRdaZCAjcQ2nT9vUef+tUFw5TmHMiRsCSQJ8jtPWnrYgzuT+QBrtqakTy5zfyqZPh/h25Lz8+//Pyl8X7RXAwBRQZDBkGrODoGDE5tl0mfhTOH7X3bBhrQk7S5PhlmMEDXxOST5gchR3VJgjcbA7GfuPny86g4213iBiQijxaiW28jHPYeXpT2Yj9VoLRXJ81DWxHDOLnnPegr3/St19or/wB0v8bf5acft9cADGwIbY94def2Onz1rGBIPxnXX4HqNhUzEcSzrlywdJ6dfD+dPu6cscgewMZYJ1129/0ssBhdHI6SSiB4RW596flaNvaH1sD+Z/8AxQtdp1uPmIWzswFxmCv4SpkhIKkGDrOi+RrH54YGAY1g7HyNXl1RdWCCDpvoV0B0PORG2lZMce6e1gb4TytOBax0TpHPAcNh19+X3WhOHDYbvWIckoqkarAe0krOsnuwZrScFacKgtkZgpWd4cSDPo2tUFxAuAtqNBKx/Nnn6UXZ20zXSq3GTwkwD70ZVEieWblB2gis8lA0OiiKQl+vK1fD8elwMAZa2crgzKsOsgT6xB1qS1yKyeJvPgmd4VmuZAXYt4o8InX3gNS0QdeYklheOreA76+tv3pQArKz4SrE66b6nU7Dc1DS7QLaXAa6qXxrtGEm3bl7h0OU+5PxEvroo8pjnmOJW0vuhv5nKjwrczKOWuQwOk6etSuH4pbbi/3c2sxXTTLpIAHUINunOdDtLN3DX0/ZdG118Q+v5FXbAHt8J18kvHWxzRxXXQn+lmcNj42/OutWuH4lUpuyFjdSyj91zHyaY+FN8M4FaCZml8wzAOcyiRIADSD6mddoGlZjC5h1KyxtL9kq5jlZSDsfyCPMbg8iKvuGcQF22rTJgBhsQ8DMI9foRXP7he2SrqVJLEeEqGE7r4VGxWQAI6VI4T2kbDsfDmRozAe9pOqksBOuoO8DUURy07K5BNGiuhil5aqOC9pbWJZlt5gU1hhBI2kQTsdPiOtW8elbAb2UpYaiz0RNJFCslMaQDTOOxyWUL3GyqIE6nU7CAJJrMY3t2viFlCxmAz6KepyyG30G3XoDVz2t3Ki6WrcA6HX1rGe03CWhgWbu0DZ7YVgoDAltYIE+6GpF3t3cAJKWlHmWIH3T9JrF9sO1lzFW0tmCqNmLBSsmMo0JO0t0351QSNdsrt1OizCiT61oOz3Yx7wFxn7tZOWBLGDEjUACRv5fGs/YWWFb7sNxjODZYgd1lC9SstJPp4R8qbC1rnU5E73NZbVc8JxT2QtolSQIHeMVLfvK0HODqYiRsa0mGslZLasxkkDTaAB5AD7zzp08KtusMs1Gv9mLRDBVCkqwGmgJGhgdK5+JwBm8Ik06Ef8AUxuJIAzN1ULivEFH7xUElVEt8h/7Vmb3D71hVu5tG1JQEgA6y26lRPvGI36xuMLgbeFteQ3Mefl0mncdiUSy7tAQI09DIPh9TtHOatB2fHAxwPivn+kuSd0hHFLIcFxjvd8TSAjaQBrK9BvvUTimJL50D2wCbi+LvAykXW1BVMpHumDOokRyc7MWznM8rcH1lP6GoF73383f/vamDLHE0AJHeO1JKZu8O1H6yzoZ98jkdNUpY4cZjPZP/wBVfxqHiscFZRvB8UctCI8zrMf1FS7ThhIMg0PaWtDnNNHZIDmkkDhE3CXaY7swVP8AxbfJgfteVODhF37IPo9s/wDrqLjcYqZQdTIMASQJ3+lPqqkSIINQQA0EtNHb3SkEHQJZ4Te/umPoVP3NULFcEvmzl7q5OVdkLagAx4fMUvGXFRTMbEAQJJjQAVGxVyVTKdDJ0/dgAfM/Smwi3NLQd9/p9lVxbRBVeeC4gGDYu/y3j7qjvw26CZtXP4G6Dyqzvq6eLvHHP3jH+nwptOKXSTF64OnicGIH734V3u9kIWQNZaqXw7TGUgnTVSPKTPKrzD3FlhmXQgbjkijrQXi19CCb10gambj7c+cbSfhVhg+MO5aLzmD9o7ciJ5HXWuVjCXHxWtUeWtFaY64BgbJ0glNf4mn6VV4HiaI6uLhGX7OUtsREOQCDsR67EaW3Ej/ueHnWSkz/AOG5qmA+H58qyzuyvTboghakY3vhbcZW8JPhDE5syMEaVi2cyagkxHpOWxqi3eFsOrFSfEIBkgFkYDeIkdNeelAMepE7wxE+sHWkXV8J05SPUaj60CVtBoC14fFujmDztyh+iLJOomZHLXfz1paW2Q5kJU9RoT68j8ZorVyRUlDpTbrUL2zo2UWuaCDuEv8A2svWxLKrrzIOUjzO4I66D+jT9qzcsG2xZGUr3ZRiJUEDJciJ8MnNA1G3VrE2/kam8A7D2sSgy4oi4JzJlEqA0DcydOfmPMGshe8UvN9o4FuHqSAUDuOFTNxQDUnMY1JMkAb6k7D8akW3L7K59EY+fIVp/wD/ACuG8OIhfO2C06bw4BH+lW3AexRwt4XBiGbQgqEChpjc5joIB66b9c4w9nVcYNPKyfBFxVi+ty3h7zDZh3bwyncar6EeYHpXVxSRR/E1qY3KKVwKRms1xftvZs3DbANxlDZsugVxEKZHMmCRMRrUX2h8Qu27aKudbbTndZ3kBU8OonU+cAbTXP0byI57R/rSpZS3QBQ51Kz7Rdo2xDW2NvKUDAgOSrayGCkaQJ1mToNgKorvGxJyQR9oyR8Bpp5zUkWhMwJ6/nambti0qksqgGJ0+W3pyrNnDjblRpF6i1VYzijsQC0gGYAAE1AuXifOak4/GW30RFUDnEE/LYfX0qItgmSJgR9WgeuulaW6DalsadNqT+CGpPIUjB497Th7bFWmZ+I0jpUvCWCwNsDLAM/OCPXfry60vH8E3NuNzAmABKxHnIJozhp3UOez5SuhdmO1GJxNouGSbTZSgBGYFQQZLGDvpHLcb1o7HalD4GV1ugTkyMTG06AiJ5zHnWV9mnD1Nm4LmRyrHwaZlBCndTJU6mDp9avLWGX9ICr+rAUnwADNmYTJjT3B0Jk66VczkEA6qhYzi/VRuPYm9dtOzju1t+JQG8RggkuVOggHQE/Ssve4uXIDuzKNFLMxg6ajMYAhhr59K2XanhmWxcym4PA0+JnnTUEMTp6bb1jM4/PKs8ryTRS5corKrzsywNx4I0UfUgj7qqS2+vNteepOtWnZRQGuRpou3qxrPDE+dEn+NqQq/E2u7YKSCDz2jzfp689dqt8Fh+7B1kkz5bRpVFcWGgmSefNifx/O1WWC8CgTP4eQ8qZPjZpmCN50H5WmXs7DYZjZYnguduOnvz1UfH2Mj7znOhJ1nz9Ou21WvD8L3awTJJnyHUD87zVDeBDkEyW2J3Yf1HQbeQqywTFVgn0HQdKifGSyxtidsPyok7NgwzROyQFz9x09nrzsi4xh4/WToNCOn/T69N/Xam8PgCCjE6NyGo1AIM9YXl5UzxAktJMry6A+fmevw05uYYsq+8FkjLJgAzqdeUTpz+90ONkythOwPRVk7MibB8WHjMdK989eOnnJ4xakLHI7dfX8PzFVbTMZggKYJ/ej3fTeT1A+Fhxm9MZWBGpbKdQPhy6momEGrIseIajoV90+sldOY9K3S450X6QGh1Kzw9mCWE4ouHh0q9ffTrqpWMwpa0COW69Z/Pp1qPwxC9wFSVyxJPSdVA57HyEdalYhnNlcg0PvEe8B5D7zuPqIOBbIwZfdHvAbZTz9RAPwqJ8U9rTA0b+Xv+kQ9nNkiOKLwMpqr19Pd6racVtn9GwwP7n/AOFqpytXnHGy2MOD+79LVUjNXIxJ/UVykxTOKSV8hqdYkQefyqT+hXnGa2qOImBcUvl3zZFOaPmfKrrsbgrF+Xe4e8tn/hg5Qu2R5iWOh8uokTUxxPu6TIwWODuioUA5Gn0GlafEcNF24LMBipzqVZUOQtDAgaEnKBIEc9CNTxPZdEzMyXFVo91gwQ/a08XnBBG/LbSbGhC9Q3taNw1Cy11CRoCT0GpPkPOtj2F4G6ZrzjLmGVQQQ28sxBAiYj4fNPDcHhrCi44F1g4YsCC1u2YVHKgibeYE7GM0661dcc7QrZTwENcJIA3CwASzRvAZdOcjzILAFlYcZ2iZWmNoocq1K0UUzwvDulsC4xa4fE5J/aPIcgo0EAAaTzqQ1XXJSYo4oA0qTUqFFx/Dbd4ZbttbgBkBgDBgiROxgkSOtVOJ7FYRv/hZf+h3H0zR9K0BFUXGe1uHw8gtncfsJBP+I7L8TPlVXZdygrN8Z7B5LbPYd3IEi2VUk+jArHqQdJ3rHrc0q7452zu4hTbgW7bbhZLEDkWOkHnCis4y+bfP/SsMmQnwpLq4T1zL+0F+MfjTdt1jwqAJ6AbHf5iaZXDqsQNtqSEC7afGl0FW1IN6KTbuDMCwLDmAdToY5jnHOmWaiBopAdRtOcQ4YtpAVL3CwBV1BAUftkkE+KYEGNzzqujmxJPViT9TVtw7HtZfOsTEHzHTr+fhV+vam2ykOjCdxowP1H1FNyg7FdzDdqBur2gnzVRwjtNet/qy+ZG8IFwkhCdAwOpgfZ29N6bzFCUO6HKY6rpTOPFksDZR0ggwWBGmui6wPjHlTWYzJkkmSTzJ3PrS6PVZe0cRBM4OibXXotd2RuSLp6ZP/XWTDeEaxoPurTdkjFnEEbgD6KxArLtZbLEEGNCVP41pkHgauYtdhu0OEXDFcihohrO5YxvJmV/fO3rArLC5+d4+epj51U5CGiDm/Osnl5/+1T0fSCyzz15/0rBFg24cuykmzep9/wApsszpALGy2/Cb2D/RTmCgad4H1fNy1iTzy5fhBBAyd11zNkzZJOUtGbLyzRzqlZ9ZY+LkQZ3+zHL8mrC0xIExPw/CqxYTuHOdmJzHY8e+qmSbOAKqlp+yuFw9wnvYZ9YRwMmXqAdGMcjt051quz1qzbL93aLLMq4ts5M6lQ0GUGkGY1I1ia5LiQSYbbl0Pr5/nzrR8B7Y4qwgQEMg90Os6eWoYD4/DmXQQd3MZi80Rtx792VImGUNrblbztDatXVQFEyEw1zL40fTKskZrbGT4jB2GhYGsV2n4FasFGsnLDANb5KGVoIJ1EwfCZmCR7pocZ7cX3UkJbQkZWdc05ejKxKsu/vAxM1lrV9iwBJb1JOUa66+p/Iq0kb3TCVshy1WXj3+fNS6VmTLWvVbDg3AH/Rrd12K2jmJKgEqqmAzSDCtDeIe6ACd5WdjOz2FZsiQjMpJCvqBBPeQxIJPOffnTXWs3a7UXLFk2wiNvldwWNsnmASV5mDGnnoKLgXay5atXMObaXbbhve/ZLAydtZOsHnrTntfJO2USkAft4Pv7+VKrHxtZlyjXlX3axot4f1P/YKz3e8uulXvbhoFgebn5BB+NZYPRP8A5LSiVr2KsoPLQg7EdCDyqHhMCpuNdY3VLyCbNxVkAxmKldSYDHxb8qq8FjoIVoidCQWyz9ldt+fLz5WtrFohyZs+YkrBBMnUg66akkEwNY5CdDXchaw4PCnWsTdwhN6zd7+2couC5JdPsq8+JRqYI0k7aydPiu0a3MK121uFZobkyAnK0eYG3LXnWSNxg0yC0EBBqpU6EXCd0PMfIEgVQ/2kbH6RYWSt3KQSfdXcg/vZWCH/AKTTQ8USeFSQUNFNxfFHcAFzojoDABAbYD90eKFM6MRtpTKYwqSQ5kkEHcrBnSelQ+HYF7z5VIAGrOxhUXmzE7D75gVvMP2EwoHduzvciSc5UgbSFUwBP2s3xrlPeWi3FVY1z9kfZ7t5ZSyqXsyuDEgFwQdS5aSSSSSZAOug0rXYPiCXVz22DqeY/Oh8jXJeNdl2w94oXm2RmV9ASJgg8gQdz5iInSXdw1mzZS7hcQwvZQGtyWzz7wM+7/iOUgec1sZKSASN1pGFmyh1b+q6hexKoVDMFzHKskCSdAB1NPTXI+BcburdVye8uKBb8YllGigKCwE5Z3OuYnWZrrSbCZB5jeD0nnTmuDkjY0Vju3hxGoV7/dke7askr0PeXFuBjJ5ZYiNOuS4L2Zv33CtbuW18WZ8hAGUTAzDcyoAO8+Rrr8GgRVXRhxsqpba4fj8DcsNlvKUaAdYjUTAIJE+UyKYKGAYMGYMGDETB2MSJjaRXc3tBtwCOhg/fTGM4TZuqFuWkcDYMoMaRpppsNo2FLOHHBVe7XEYpNdYf2f4QiMjLrOlx5P7upPh+vnSLns7whHuOPMXHn6k1TuHKvdlcooV0y57M8Odrl5fih+9KiXvZYJGXEGOc2wT8CGA+lR3LlHdlc+ihXRR7MLfO/c/hT+lQcb7MXGtq8reTqUP8QLD6CgxOR3ZWJAorlwDWdK0tjsFi2km2qwY8Trr5jLm086Re7CYwEjugdCZFxI9JJGvqKrkd0VchVVwbtE9kMqFRmIbxqZ2gRqKtG7b3tNLfyf6Q9SrPs8vlTnhScoA94e82ct1ARZERJdRpBqrxXY3E22/5dmnUMi5usTlJCtG4n4mnZpGhTlIUte3twkfq0I/xa+hzH7qfHbc87K/xn/LVFc4Ffy5+5vBV1zd28AczqPr61bdl+ywxYYG6UdN17okctQ2YDc+7uKkSSHZABKkL2xU+9h1/i/qlGO1VkjxYVT/AR9UqwPsvfliF/ln/APYaC+zC7/f25/6Gj/uqc0ytlcoDdocIR4sIv8Fo/fR/2zgjE4Ufy7f9ai47sXilMW7Vy4ZicqqvqJuZvmopg9lMWP8A5a78gfuJqpklHCinBWR4pw+f+X/+2v4NSFxHDeVnLPRGH/aaqj2XxUj/AHe9/A39KM9nMSN8Pe/lt+Ao71/+v4UeLorXNw08iP5/9aTaw3DAIWR6m/8AjVT/AGFiP7i9/Kuf5aR/Y9/+5vfyrn+WjvT/AKj0RqrDtbxS3ea13bZsouTowiSke8B0Pyqj8OXc5p8oipn9hYj+4vfyrn+WiPAMQdsPe/lXP8tJfmebpRR6KCzgc6Nbk6zPnU//AGWxRP8Ay9876G2Y130ilr2NxmpFi711Cx9WB+VAYUZT0SMJxd7YjQg6+IGZ6kgyfjNQ8U2dzcIExsPUsdzuZ+gra8I9nPeLN17tsiJU20HLkwdgR56egq6w/s1ww95rr+rBf+xQfrTckh0KbTyKKxPBLCqeRYgEsRI5xp0idPPzrUtxHu9Vku4YZzrElSzNymAIG3LYaNcd7HJh8rWC1u2ZLlpdFIiCTOZZE6nTTqda3G4N7aBmuWypAO7Tr5AGTrtNcebDTB/UL0rH4aVrT8vl9Pf3U/Edow9+yzW1y2wVOb7dyAWBOyqQpzQTGai4thFe4bj27kEQWVQieTFZ7wxJk6khB5Q8OzgtWLd9jcZpUlVQwseKSNWPuxOg8QMVeXbyMoUMHJ2CHMT6AfftXQhZIxtO3WOR8QcDESBtfKznA+C2rmOR7J7y1ahmdhIB1KqG0DicrDTQiQTGnQqr+DYI2bWUgAlmaByzGYJG5mSfWNYmp+aug3ZYJpDI6ylUk0KFSlJK70GoUKlQiG9LNFQoQiilmhQqEJDUKFChCB3FJFChUoRCjoUKEIqGajoUIQTnTooUKhSjFFQoUIRgUkDeioUIShQYUKFCElqRH5+VChUoRgUpaFCoQjFKFHQoQiofo6jUKAesCaFChCOiCgbaTQoUISWpQFChQoX/2Q=="/>
          <p:cNvSpPr>
            <a:spLocks noChangeAspect="1" noChangeArrowheads="1"/>
          </p:cNvSpPr>
          <p:nvPr/>
        </p:nvSpPr>
        <p:spPr bwMode="auto">
          <a:xfrm>
            <a:off x="307975" y="-1271588"/>
            <a:ext cx="47148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35873" y="2387453"/>
            <a:ext cx="1300163" cy="10334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+/- on 2 or more rods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23774"/>
            <a:ext cx="6019800" cy="331927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When all big friends and little friends have been taught, there follows a section of mixed practice.</a:t>
            </a:r>
          </a:p>
          <a:p>
            <a:r>
              <a:rPr lang="en-US" sz="2400" dirty="0" smtClean="0"/>
              <a:t>Follow this sequence:</a:t>
            </a:r>
          </a:p>
          <a:p>
            <a:pPr lvl="1"/>
            <a:r>
              <a:rPr lang="en-US" sz="2400" dirty="0" smtClean="0"/>
              <a:t>A) try pushing normal amount of beads</a:t>
            </a:r>
          </a:p>
          <a:p>
            <a:pPr lvl="1"/>
            <a:r>
              <a:rPr lang="en-US" sz="2400" dirty="0" smtClean="0"/>
              <a:t>B) if not possible, look for little friends</a:t>
            </a:r>
          </a:p>
          <a:p>
            <a:pPr lvl="1"/>
            <a:r>
              <a:rPr lang="en-US" sz="2400" dirty="0" smtClean="0"/>
              <a:t>C) if not possible, then look for big friends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800601"/>
            <a:ext cx="2133804" cy="16024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Daily Practices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+1 till 20</a:t>
            </a:r>
          </a:p>
          <a:p>
            <a:r>
              <a:rPr lang="en-US" dirty="0" smtClean="0"/>
              <a:t>+2 till 20</a:t>
            </a:r>
          </a:p>
          <a:p>
            <a:r>
              <a:rPr lang="en-US" dirty="0" smtClean="0"/>
              <a:t>+3 till 30</a:t>
            </a:r>
          </a:p>
          <a:p>
            <a:r>
              <a:rPr lang="en-US" dirty="0" smtClean="0"/>
              <a:t>+4 till 40</a:t>
            </a:r>
          </a:p>
          <a:p>
            <a:r>
              <a:rPr lang="en-US" dirty="0" smtClean="0"/>
              <a:t>+5 till 50</a:t>
            </a:r>
          </a:p>
          <a:p>
            <a:r>
              <a:rPr lang="en-US" dirty="0" smtClean="0"/>
              <a:t>+6 till 60</a:t>
            </a:r>
          </a:p>
          <a:p>
            <a:r>
              <a:rPr lang="en-US" dirty="0" smtClean="0"/>
              <a:t>+7 till 70</a:t>
            </a:r>
          </a:p>
          <a:p>
            <a:r>
              <a:rPr lang="en-US" dirty="0" smtClean="0"/>
              <a:t>+8 till 80</a:t>
            </a:r>
          </a:p>
          <a:p>
            <a:r>
              <a:rPr lang="en-US" dirty="0" smtClean="0"/>
              <a:t>+9 till 90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81328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Say out loud: </a:t>
            </a:r>
          </a:p>
          <a:p>
            <a:pPr lvl="1"/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+1, is 2</a:t>
            </a:r>
          </a:p>
          <a:p>
            <a:pPr lvl="1"/>
            <a:r>
              <a:rPr lang="en-US" dirty="0" smtClean="0"/>
              <a:t>+1, is 3</a:t>
            </a:r>
          </a:p>
          <a:p>
            <a:pPr lvl="1"/>
            <a:r>
              <a:rPr lang="en-US" dirty="0" smtClean="0"/>
              <a:t>+1, is 4</a:t>
            </a:r>
          </a:p>
          <a:p>
            <a:pPr lvl="1"/>
            <a:r>
              <a:rPr lang="en-US" dirty="0" smtClean="0"/>
              <a:t>+1, is 5 (little friends)</a:t>
            </a:r>
          </a:p>
          <a:p>
            <a:pPr lvl="1"/>
            <a:r>
              <a:rPr lang="en-US" dirty="0" smtClean="0"/>
              <a:t>+1, is 6</a:t>
            </a:r>
          </a:p>
          <a:p>
            <a:pPr lvl="1"/>
            <a:r>
              <a:rPr lang="en-US" dirty="0" smtClean="0"/>
              <a:t>+1, is 7</a:t>
            </a:r>
          </a:p>
          <a:p>
            <a:pPr lvl="1"/>
            <a:r>
              <a:rPr lang="en-US" dirty="0" smtClean="0"/>
              <a:t>+1, is 8</a:t>
            </a:r>
          </a:p>
          <a:p>
            <a:pPr lvl="1"/>
            <a:r>
              <a:rPr lang="en-US" dirty="0" smtClean="0"/>
              <a:t>+1, is 9</a:t>
            </a:r>
          </a:p>
          <a:p>
            <a:pPr lvl="1"/>
            <a:r>
              <a:rPr lang="en-US" dirty="0" smtClean="0"/>
              <a:t>+1 is 10 (big friends)</a:t>
            </a:r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on Level 12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657600" cy="4233672"/>
          </a:xfrm>
        </p:spPr>
        <p:txBody>
          <a:bodyPr/>
          <a:lstStyle/>
          <a:p>
            <a:r>
              <a:rPr lang="en-US" sz="2800" dirty="0" smtClean="0"/>
              <a:t>There are 12 levels of abacus skills</a:t>
            </a:r>
          </a:p>
          <a:p>
            <a:r>
              <a:rPr lang="en-US" sz="2800" dirty="0" smtClean="0"/>
              <a:t>Level 12 is the lowest</a:t>
            </a:r>
          </a:p>
          <a:p>
            <a:pPr lvl="1"/>
            <a:r>
              <a:rPr lang="en-US" sz="2000" dirty="0" smtClean="0"/>
              <a:t>Single digit, addition/subtraction, 3 numbers</a:t>
            </a:r>
          </a:p>
          <a:p>
            <a:endParaRPr lang="en-US" dirty="0"/>
          </a:p>
        </p:txBody>
      </p:sp>
      <p:pic>
        <p:nvPicPr>
          <p:cNvPr id="10242" name="Picture 2" descr="http://img.docstoccdn.com/thumb/orig/11773541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6626" r="5224" b="17254"/>
          <a:stretch/>
        </p:blipFill>
        <p:spPr bwMode="auto">
          <a:xfrm>
            <a:off x="5697762" y="2514600"/>
            <a:ext cx="32004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rainbowresource.com/products/024831i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2" t="6333" r="3028" b="5013"/>
          <a:stretch/>
        </p:blipFill>
        <p:spPr bwMode="auto">
          <a:xfrm>
            <a:off x="5257800" y="881272"/>
            <a:ext cx="1600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practice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65097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Daily, do not forget to practice mentally</a:t>
            </a:r>
          </a:p>
          <a:p>
            <a:r>
              <a:rPr lang="en-US" sz="2800" dirty="0" smtClean="0"/>
              <a:t>If time does not allow, at least once a week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446" y="3505200"/>
            <a:ext cx="4244704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next levels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4267200" cy="2404872"/>
          </a:xfrm>
        </p:spPr>
        <p:txBody>
          <a:bodyPr/>
          <a:lstStyle/>
          <a:p>
            <a:r>
              <a:rPr lang="en-US" sz="2800" dirty="0" smtClean="0"/>
              <a:t>Master Times Tables</a:t>
            </a:r>
          </a:p>
          <a:p>
            <a:r>
              <a:rPr lang="en-US" sz="2800" dirty="0" smtClean="0"/>
              <a:t>Multiplication</a:t>
            </a:r>
          </a:p>
          <a:p>
            <a:r>
              <a:rPr lang="en-US" sz="2800" dirty="0" smtClean="0"/>
              <a:t>Division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914459"/>
            <a:ext cx="4126729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5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5773"/>
            <a:ext cx="3657600" cy="2633472"/>
          </a:xfrm>
        </p:spPr>
        <p:txBody>
          <a:bodyPr/>
          <a:lstStyle/>
          <a:p>
            <a:r>
              <a:rPr lang="en-US" sz="2800" dirty="0" smtClean="0"/>
              <a:t>Explain origin and benefits of abacus</a:t>
            </a:r>
          </a:p>
          <a:p>
            <a:r>
              <a:rPr lang="en-US" sz="2800" dirty="0" smtClean="0"/>
              <a:t>Explain benefits of 2-hand method</a:t>
            </a:r>
          </a:p>
          <a:p>
            <a:endParaRPr lang="en-US" dirty="0"/>
          </a:p>
        </p:txBody>
      </p:sp>
      <p:pic>
        <p:nvPicPr>
          <p:cNvPr id="4" name="Picture 2" descr="http://imgc.allpostersimages.com/images/P-473-488-90/54/5400/FURJG00Z/posters/english-school-children-using-aba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4" y="1820258"/>
            <a:ext cx="3848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3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733800" cy="32430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Names of parts of the abacus</a:t>
            </a:r>
          </a:p>
          <a:p>
            <a:r>
              <a:rPr lang="en-US" sz="2800" dirty="0" smtClean="0"/>
              <a:t>How to hold pencil</a:t>
            </a:r>
          </a:p>
          <a:p>
            <a:r>
              <a:rPr lang="en-US" sz="2800" dirty="0" smtClean="0"/>
              <a:t>Which fingers push beads</a:t>
            </a:r>
            <a:endParaRPr lang="en-US" sz="2800" dirty="0"/>
          </a:p>
        </p:txBody>
      </p:sp>
      <p:pic>
        <p:nvPicPr>
          <p:cNvPr id="1028" name="Picture 4" descr="http://images01.olx.in/ui/5/33/24/1369311220_512592924_3-Abacus-for-35year-Children-in-Vijayanagar-2nd-Stage-R-P-C-Layout-Bangalore-Banga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495675" cy="2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s3IxFFikzD0_VKJOq1SyJDcZnQwfQAJ3CjoZaL3wb8Af94sZ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7148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Numbers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887" y="2281429"/>
            <a:ext cx="3276600" cy="32430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Single rod</a:t>
            </a:r>
          </a:p>
          <a:p>
            <a:r>
              <a:rPr lang="en-US" sz="2800" dirty="0" smtClean="0"/>
              <a:t>Multiple </a:t>
            </a:r>
            <a:r>
              <a:rPr lang="en-US" sz="2800" dirty="0" smtClean="0"/>
              <a:t>rods</a:t>
            </a:r>
            <a:endParaRPr lang="en-US" sz="2800" dirty="0" smtClean="0"/>
          </a:p>
          <a:p>
            <a:r>
              <a:rPr lang="en-US" sz="2800" dirty="0" smtClean="0"/>
              <a:t>Go up to million</a:t>
            </a:r>
          </a:p>
          <a:p>
            <a:r>
              <a:rPr lang="en-US" sz="2800" dirty="0" smtClean="0"/>
              <a:t>Younger children need more practice</a:t>
            </a:r>
            <a:endParaRPr lang="en-US" sz="2800" dirty="0"/>
          </a:p>
        </p:txBody>
      </p:sp>
      <p:pic>
        <p:nvPicPr>
          <p:cNvPr id="3074" name="Picture 2" descr="http://pad2.whstatic.com/images/thumb/e/ed/Structure-Step-1.jpg/538px-Structure-St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8914"/>
            <a:ext cx="39433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how to add and subtract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7209"/>
            <a:ext cx="4191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basic </a:t>
            </a:r>
            <a:r>
              <a:rPr lang="en-US" sz="2400" dirty="0" smtClean="0"/>
              <a:t>workbook </a:t>
            </a:r>
            <a:endParaRPr lang="en-US" sz="2400" dirty="0" smtClean="0"/>
          </a:p>
          <a:p>
            <a:pPr lvl="1"/>
            <a:r>
              <a:rPr lang="en-US" sz="2400" dirty="0" smtClean="0"/>
              <a:t>Goal: to use correct fingers</a:t>
            </a:r>
          </a:p>
          <a:p>
            <a:pPr lvl="1"/>
            <a:r>
              <a:rPr lang="en-US" sz="2400" dirty="0" smtClean="0"/>
              <a:t>Push correct number of beads</a:t>
            </a:r>
          </a:p>
          <a:p>
            <a:pPr lvl="1"/>
            <a:r>
              <a:rPr lang="en-US" sz="2400" dirty="0" smtClean="0"/>
              <a:t>Younger children may confuse “number” of beads with “name” of bead</a:t>
            </a:r>
          </a:p>
          <a:p>
            <a:r>
              <a:rPr lang="en-US" sz="2400" dirty="0" smtClean="0"/>
              <a:t>Keep practicing till there is no hesitation</a:t>
            </a:r>
            <a:endParaRPr lang="en-US" sz="2400" dirty="0"/>
          </a:p>
        </p:txBody>
      </p:sp>
      <p:pic>
        <p:nvPicPr>
          <p:cNvPr id="4098" name="Picture 2" descr="http://i1.ytimg.com/vi/JV1xeSbiSoo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r="40202"/>
          <a:stretch/>
        </p:blipFill>
        <p:spPr bwMode="auto">
          <a:xfrm>
            <a:off x="5393635" y="2362200"/>
            <a:ext cx="348413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&amp; Subtract on 1 Rod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2083689"/>
            <a:ext cx="4419600" cy="3243072"/>
          </a:xfrm>
        </p:spPr>
        <p:txBody>
          <a:bodyPr/>
          <a:lstStyle/>
          <a:p>
            <a:r>
              <a:rPr lang="en-US" sz="2800" dirty="0" smtClean="0"/>
              <a:t>Within 4</a:t>
            </a:r>
          </a:p>
          <a:p>
            <a:r>
              <a:rPr lang="en-US" sz="2800" dirty="0" smtClean="0"/>
              <a:t>Add 5, 6, 7, 8, 9</a:t>
            </a:r>
          </a:p>
          <a:p>
            <a:r>
              <a:rPr lang="en-US" sz="2800" dirty="0" smtClean="0"/>
              <a:t>Go up to 10 numbers,</a:t>
            </a:r>
          </a:p>
          <a:p>
            <a:r>
              <a:rPr lang="en-US" sz="2800" dirty="0" smtClean="0"/>
              <a:t>Mix addition and subtraction</a:t>
            </a:r>
          </a:p>
          <a:p>
            <a:endParaRPr lang="en-US" dirty="0"/>
          </a:p>
        </p:txBody>
      </p:sp>
      <p:pic>
        <p:nvPicPr>
          <p:cNvPr id="5122" name="Picture 2" descr="http://imghost1.indiamart.com/data2/UV/KB/MY-29861/6-rods-kids-abacus-106new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visualization exercises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02764"/>
            <a:ext cx="3657600" cy="30144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picture of abacus</a:t>
            </a:r>
          </a:p>
          <a:p>
            <a:r>
              <a:rPr lang="en-US" sz="2800" dirty="0" smtClean="0"/>
              <a:t>Add and subtract on one rod</a:t>
            </a:r>
            <a:endParaRPr lang="en-US" sz="2800" dirty="0"/>
          </a:p>
        </p:txBody>
      </p:sp>
      <p:pic>
        <p:nvPicPr>
          <p:cNvPr id="6148" name="Picture 4" descr="http://th04.deviantart.net/fs70/PRE/i/2011/256/1/a/imagining_imagination_by_dream_trigger-d49qyz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3914"/>
            <a:ext cx="4572000" cy="50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15259" y="1828800"/>
            <a:ext cx="2633519" cy="1981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encrypted-tbn2.gstatic.com/images?q=tbn:ANd9GcSR2EqAUSpzxLT8Nqtoe25c9v3ICmzUDTZMZAOJCkP_CoiebTS54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5225"/>
          <a:stretch/>
        </p:blipFill>
        <p:spPr bwMode="auto">
          <a:xfrm>
            <a:off x="5410200" y="2057400"/>
            <a:ext cx="2590800" cy="11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9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other mental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Memory  exercises</a:t>
            </a:r>
          </a:p>
          <a:p>
            <a:pPr lvl="1"/>
            <a:r>
              <a:rPr lang="en-US" dirty="0" smtClean="0"/>
              <a:t>What did you eat for breakfast?</a:t>
            </a:r>
          </a:p>
          <a:p>
            <a:pPr lvl="1"/>
            <a:r>
              <a:rPr lang="en-US" dirty="0" smtClean="0"/>
              <a:t>The weather yesterday</a:t>
            </a:r>
          </a:p>
          <a:p>
            <a:pPr lvl="1"/>
            <a:r>
              <a:rPr lang="en-US" dirty="0" smtClean="0"/>
              <a:t>Other</a:t>
            </a:r>
          </a:p>
          <a:p>
            <a:r>
              <a:rPr lang="en-US" dirty="0" smtClean="0"/>
              <a:t>Relaxation exercises</a:t>
            </a:r>
          </a:p>
          <a:p>
            <a:pPr lvl="1"/>
            <a:r>
              <a:rPr lang="en-US" dirty="0" smtClean="0"/>
              <a:t>Straight back, flat feet, hands on knees, eyes closed</a:t>
            </a:r>
          </a:p>
          <a:p>
            <a:pPr lvl="1"/>
            <a:r>
              <a:rPr lang="en-US" dirty="0" smtClean="0"/>
              <a:t>Slow breathing, slower, slower</a:t>
            </a:r>
          </a:p>
          <a:p>
            <a:pPr lvl="1"/>
            <a:r>
              <a:rPr lang="en-US" dirty="0" smtClean="0"/>
              <a:t>No cringing or frowning</a:t>
            </a:r>
          </a:p>
          <a:p>
            <a:pPr lvl="1"/>
            <a:r>
              <a:rPr lang="en-US" dirty="0" smtClean="0"/>
              <a:t>Visualize blue sky,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www.happyfamilylife.co.uk/wp-content/uploads/2011/11/imagining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Big Friends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038600" cy="34716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Put poster on wall</a:t>
            </a:r>
          </a:p>
          <a:p>
            <a:r>
              <a:rPr lang="en-US" sz="2800" dirty="0" smtClean="0"/>
              <a:t>Teach as a chant</a:t>
            </a:r>
          </a:p>
          <a:p>
            <a:r>
              <a:rPr lang="en-US" sz="2800" dirty="0" smtClean="0"/>
              <a:t>Use fingers and clapping </a:t>
            </a:r>
          </a:p>
          <a:p>
            <a:r>
              <a:rPr lang="en-US" sz="2800" dirty="0" smtClean="0"/>
              <a:t>Practice daily as a class</a:t>
            </a:r>
            <a:endParaRPr lang="en-US" sz="2800" dirty="0"/>
          </a:p>
        </p:txBody>
      </p:sp>
      <p:pic>
        <p:nvPicPr>
          <p:cNvPr id="4" name="Picture 2" descr="http://blog.huayuworld.org/gallery/12745/10%20frie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75713"/>
          <a:stretch/>
        </p:blipFill>
        <p:spPr bwMode="auto">
          <a:xfrm>
            <a:off x="4572000" y="3558737"/>
            <a:ext cx="3828744" cy="13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huayuworld.org/gallery/12745/10%20frie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3" r="48350"/>
          <a:stretch/>
        </p:blipFill>
        <p:spPr bwMode="auto">
          <a:xfrm>
            <a:off x="4572000" y="5008809"/>
            <a:ext cx="3828744" cy="13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555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Mental Abacus</vt:lpstr>
      <vt:lpstr>Introduction</vt:lpstr>
      <vt:lpstr>Basics</vt:lpstr>
      <vt:lpstr>Reading Numbers</vt:lpstr>
      <vt:lpstr>Learn how to add and subtract</vt:lpstr>
      <vt:lpstr>Add &amp; Subtract on 1 Rod</vt:lpstr>
      <vt:lpstr>Start visualization exercises</vt:lpstr>
      <vt:lpstr>Practice other mental skills</vt:lpstr>
      <vt:lpstr>Learn Big Friends</vt:lpstr>
      <vt:lpstr>Add &amp; Subtract using Big Friends</vt:lpstr>
      <vt:lpstr>Learn Little Friends</vt:lpstr>
      <vt:lpstr>Add &amp; Subtract Using Little Friends</vt:lpstr>
      <vt:lpstr>Practice +/- on 2 or more rods</vt:lpstr>
      <vt:lpstr>Start Daily Practices</vt:lpstr>
      <vt:lpstr>Start on Level 12</vt:lpstr>
      <vt:lpstr>Mental practice</vt:lpstr>
      <vt:lpstr>Looking to next levels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Abacus</dc:title>
  <dc:creator>fawziamai</dc:creator>
  <cp:lastModifiedBy>fawziamai</cp:lastModifiedBy>
  <cp:revision>17</cp:revision>
  <dcterms:created xsi:type="dcterms:W3CDTF">2013-11-20T20:17:46Z</dcterms:created>
  <dcterms:modified xsi:type="dcterms:W3CDTF">2013-11-23T03:10:01Z</dcterms:modified>
</cp:coreProperties>
</file>